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5" r:id="rId5"/>
    <p:sldId id="268" r:id="rId6"/>
    <p:sldId id="276" r:id="rId7"/>
    <p:sldId id="263" r:id="rId8"/>
    <p:sldId id="273" r:id="rId9"/>
    <p:sldId id="264" r:id="rId10"/>
    <p:sldId id="270" r:id="rId11"/>
    <p:sldId id="278" r:id="rId12"/>
    <p:sldId id="271" r:id="rId13"/>
    <p:sldId id="277" r:id="rId14"/>
    <p:sldId id="272"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8" autoAdjust="0"/>
  </p:normalViewPr>
  <p:slideViewPr>
    <p:cSldViewPr snapToGrid="0">
      <p:cViewPr varScale="1">
        <p:scale>
          <a:sx n="47" d="100"/>
          <a:sy n="47" d="100"/>
        </p:scale>
        <p:origin x="58" y="81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6B8C-0D86-4EBF-9707-C07C9A2E3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CCD60A-40DD-494D-ADDD-DE19AC7881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F11E63-DDF5-4022-84C3-DE259D148D90}"/>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5" name="Footer Placeholder 4">
            <a:extLst>
              <a:ext uri="{FF2B5EF4-FFF2-40B4-BE49-F238E27FC236}">
                <a16:creationId xmlns:a16="http://schemas.microsoft.com/office/drawing/2014/main" id="{D5EE79ED-80B9-4545-BC10-7E9A4D490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ED32B-88A5-4D4E-A200-776EF7BC9708}"/>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3364217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B4BD-684A-40A4-85C4-3397DBA0A4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5D6EAF-330F-4FB5-8915-DDF07FD45F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5425C-F7B7-447C-B9FA-AC2E4C4723C3}"/>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5" name="Footer Placeholder 4">
            <a:extLst>
              <a:ext uri="{FF2B5EF4-FFF2-40B4-BE49-F238E27FC236}">
                <a16:creationId xmlns:a16="http://schemas.microsoft.com/office/drawing/2014/main" id="{FFF92A63-3599-42D2-9FF1-B2C7890F8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C451A-6864-4787-B08F-3B6BB8AF6232}"/>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408846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ECD0C-965D-4662-813C-D80F687D29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F5AC18-1845-4F36-BB2F-EE05020500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02DD8-FA0D-421A-81A3-612A7C91E133}"/>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5" name="Footer Placeholder 4">
            <a:extLst>
              <a:ext uri="{FF2B5EF4-FFF2-40B4-BE49-F238E27FC236}">
                <a16:creationId xmlns:a16="http://schemas.microsoft.com/office/drawing/2014/main" id="{B69B6EC4-E015-4708-A2E1-EFA84374C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FE8FE-7705-4A00-97A6-3870472D22DB}"/>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165316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6C1C-A5C1-4952-927F-8E15967C90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4D6627-4E55-4574-90D8-D7C659552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D2068C-BC89-4E3D-B455-BAA04C5ADF58}"/>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5" name="Footer Placeholder 4">
            <a:extLst>
              <a:ext uri="{FF2B5EF4-FFF2-40B4-BE49-F238E27FC236}">
                <a16:creationId xmlns:a16="http://schemas.microsoft.com/office/drawing/2014/main" id="{645A1706-4EC0-45C3-A74D-D98F93F3D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0E0D3-7F94-4FCF-851C-4A8BFA532203}"/>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2239277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B03E-0829-4084-BE16-981943598D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2F4FC8-3B6F-4FC7-A486-DDFEB970A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ECEFF-1495-49A1-800C-6B1AC107D844}"/>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5" name="Footer Placeholder 4">
            <a:extLst>
              <a:ext uri="{FF2B5EF4-FFF2-40B4-BE49-F238E27FC236}">
                <a16:creationId xmlns:a16="http://schemas.microsoft.com/office/drawing/2014/main" id="{66C66D31-0C5D-421C-B50C-F84AA5CB6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10FAA-67C8-48FC-B9E4-200D69DCE69B}"/>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3250989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CA34-3580-4A06-AFA5-A6EAC5CC95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3162AD-E4E6-45D3-943F-0525353774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91EF71-0FB6-48F8-A4DC-4AB17372A9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9F042-6339-4C99-A8C9-6D310C5F113D}"/>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6" name="Footer Placeholder 5">
            <a:extLst>
              <a:ext uri="{FF2B5EF4-FFF2-40B4-BE49-F238E27FC236}">
                <a16:creationId xmlns:a16="http://schemas.microsoft.com/office/drawing/2014/main" id="{E555B30A-776C-4FA0-A14A-9A4B9F10B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1C621-1FC0-4CF0-9299-F1F6ADDB03CE}"/>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4207023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C853-D96D-48B2-8E71-1A7FC67BDF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550F0B-EF46-469B-81E4-FBA5FBFB1A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9A33EB-FBED-49A0-83E8-14172D581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9858B9-7763-4C84-B7AE-25AE0B03CB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D989F4-764F-4081-AA4A-AEAC68E9A2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1DE63E-C4F4-4DFC-A82C-DBAFAE0694B1}"/>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8" name="Footer Placeholder 7">
            <a:extLst>
              <a:ext uri="{FF2B5EF4-FFF2-40B4-BE49-F238E27FC236}">
                <a16:creationId xmlns:a16="http://schemas.microsoft.com/office/drawing/2014/main" id="{B0B692A7-53CE-453F-BFFE-DFC408C04B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C6E6A5-3A9C-42DE-8E3D-7736962E86F1}"/>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1604210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8C95-E7A5-4E6E-A34B-527B5B1FD9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CE6176-8344-45B9-A767-DCE14F86023C}"/>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4" name="Footer Placeholder 3">
            <a:extLst>
              <a:ext uri="{FF2B5EF4-FFF2-40B4-BE49-F238E27FC236}">
                <a16:creationId xmlns:a16="http://schemas.microsoft.com/office/drawing/2014/main" id="{D7BFA494-8A2A-439F-8F3A-C03E914CF7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EFDEE9-CBB8-4B26-8D2D-9709037073EE}"/>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3768889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3505A-D574-4624-9FFA-F551CD08FC18}"/>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3" name="Footer Placeholder 2">
            <a:extLst>
              <a:ext uri="{FF2B5EF4-FFF2-40B4-BE49-F238E27FC236}">
                <a16:creationId xmlns:a16="http://schemas.microsoft.com/office/drawing/2014/main" id="{85F1F88F-D2D9-4F82-BBE6-D8BCBD501A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44B13A-3192-442C-9EDD-F9C647341349}"/>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3020527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0505-2601-4E76-87A1-4DE32DF94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C49531-BA57-4F30-B499-EED004E6D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A61FBB-60EA-4CA5-AF3A-98990EA94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14B732-C96F-417F-ABAE-5112D90F2C8A}"/>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6" name="Footer Placeholder 5">
            <a:extLst>
              <a:ext uri="{FF2B5EF4-FFF2-40B4-BE49-F238E27FC236}">
                <a16:creationId xmlns:a16="http://schemas.microsoft.com/office/drawing/2014/main" id="{FA509DD7-B4BF-4910-9D2E-7DB828C9E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8C60FB-D804-4078-85A6-E99B3D223286}"/>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175098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845F-A982-41C5-9FA9-F0631ECC44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4A057-DB94-47A8-81AD-2EECCF9CB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1D9AE3-C634-4B3F-9FAB-A443828AC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969F46-14B9-4A41-89C4-FE1AD9808D19}"/>
              </a:ext>
            </a:extLst>
          </p:cNvPr>
          <p:cNvSpPr>
            <a:spLocks noGrp="1"/>
          </p:cNvSpPr>
          <p:nvPr>
            <p:ph type="dt" sz="half" idx="10"/>
          </p:nvPr>
        </p:nvSpPr>
        <p:spPr/>
        <p:txBody>
          <a:bodyPr/>
          <a:lstStyle/>
          <a:p>
            <a:fld id="{525CAEC3-BF03-47A9-B7D0-D161700CB9BB}" type="datetimeFigureOut">
              <a:rPr lang="en-US" smtClean="0"/>
              <a:t>12/31/2020</a:t>
            </a:fld>
            <a:endParaRPr lang="en-US"/>
          </a:p>
        </p:txBody>
      </p:sp>
      <p:sp>
        <p:nvSpPr>
          <p:cNvPr id="6" name="Footer Placeholder 5">
            <a:extLst>
              <a:ext uri="{FF2B5EF4-FFF2-40B4-BE49-F238E27FC236}">
                <a16:creationId xmlns:a16="http://schemas.microsoft.com/office/drawing/2014/main" id="{860395CD-DE1B-4AA0-A058-37200E0649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47BAA-44E3-47D7-8F2B-3F860BE6B1B7}"/>
              </a:ext>
            </a:extLst>
          </p:cNvPr>
          <p:cNvSpPr>
            <a:spLocks noGrp="1"/>
          </p:cNvSpPr>
          <p:nvPr>
            <p:ph type="sldNum" sz="quarter" idx="12"/>
          </p:nvPr>
        </p:nvSpPr>
        <p:spPr/>
        <p:txBody>
          <a:bodyPr/>
          <a:lstStyle/>
          <a:p>
            <a:fld id="{C9E574EE-EF93-4E28-9F3A-1CD8B8BF9098}" type="slidenum">
              <a:rPr lang="en-US" smtClean="0"/>
              <a:t>‹#›</a:t>
            </a:fld>
            <a:endParaRPr lang="en-US"/>
          </a:p>
        </p:txBody>
      </p:sp>
    </p:spTree>
    <p:extLst>
      <p:ext uri="{BB962C8B-B14F-4D97-AF65-F5344CB8AC3E}">
        <p14:creationId xmlns:p14="http://schemas.microsoft.com/office/powerpoint/2010/main" val="150863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092BCB-41BF-4693-884E-70451B8099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374A87-2D08-4909-923E-109648038E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E085E-A0B0-4CAB-84DB-6B444DEFB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5CAEC3-BF03-47A9-B7D0-D161700CB9BB}" type="datetimeFigureOut">
              <a:rPr lang="en-US" smtClean="0"/>
              <a:t>12/31/2020</a:t>
            </a:fld>
            <a:endParaRPr lang="en-US"/>
          </a:p>
        </p:txBody>
      </p:sp>
      <p:sp>
        <p:nvSpPr>
          <p:cNvPr id="5" name="Footer Placeholder 4">
            <a:extLst>
              <a:ext uri="{FF2B5EF4-FFF2-40B4-BE49-F238E27FC236}">
                <a16:creationId xmlns:a16="http://schemas.microsoft.com/office/drawing/2014/main" id="{37FBE3AA-3FE5-4221-B20C-9B13E6CA89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551B0C-37D2-4C4C-B874-4E6015E5F7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574EE-EF93-4E28-9F3A-1CD8B8BF9098}" type="slidenum">
              <a:rPr lang="en-US" smtClean="0"/>
              <a:t>‹#›</a:t>
            </a:fld>
            <a:endParaRPr lang="en-US"/>
          </a:p>
        </p:txBody>
      </p:sp>
    </p:spTree>
    <p:extLst>
      <p:ext uri="{BB962C8B-B14F-4D97-AF65-F5344CB8AC3E}">
        <p14:creationId xmlns:p14="http://schemas.microsoft.com/office/powerpoint/2010/main" val="354446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1EFF3-7D9D-4F9E-A8DB-BB1ADDB189F0}"/>
              </a:ext>
            </a:extLst>
          </p:cNvPr>
          <p:cNvSpPr>
            <a:spLocks noGrp="1"/>
          </p:cNvSpPr>
          <p:nvPr>
            <p:ph type="title"/>
          </p:nvPr>
        </p:nvSpPr>
        <p:spPr/>
        <p:txBody>
          <a:bodyPr/>
          <a:lstStyle/>
          <a:p>
            <a:endParaRPr lang="en-IN" dirty="0"/>
          </a:p>
        </p:txBody>
      </p:sp>
      <p:pic>
        <p:nvPicPr>
          <p:cNvPr id="1026" name="Picture 2" descr="ai ethics: Artificial intelligence needs an update on ethics to be able to  help humanity in times of crisis - The Economic Times">
            <a:extLst>
              <a:ext uri="{FF2B5EF4-FFF2-40B4-BE49-F238E27FC236}">
                <a16:creationId xmlns:a16="http://schemas.microsoft.com/office/drawing/2014/main" id="{2EA2D879-E0DA-4782-B921-B77CDAFDE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41FE72-32F9-4615-8DCF-B1D3EE46D8E7}"/>
              </a:ext>
            </a:extLst>
          </p:cNvPr>
          <p:cNvSpPr txBox="1"/>
          <p:nvPr/>
        </p:nvSpPr>
        <p:spPr>
          <a:xfrm>
            <a:off x="6674337" y="1588143"/>
            <a:ext cx="5353539" cy="3139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6600" b="1" dirty="0">
                <a:ln>
                  <a:solidFill>
                    <a:schemeClr val="bg1">
                      <a:lumMod val="50000"/>
                    </a:schemeClr>
                  </a:solidFill>
                </a:ln>
                <a:solidFill>
                  <a:schemeClr val="tx1"/>
                </a:solidFill>
                <a:latin typeface="Algerian" panose="04020705040A02060702" pitchFamily="82" charset="0"/>
              </a:rPr>
              <a:t>SOCIAL DISTANCING DETECTOR</a:t>
            </a:r>
            <a:endParaRPr lang="en-IN" sz="6600" b="1" dirty="0">
              <a:ln>
                <a:solidFill>
                  <a:schemeClr val="bg1">
                    <a:lumMod val="50000"/>
                  </a:schemeClr>
                </a:solidFill>
              </a:ln>
              <a:solidFill>
                <a:schemeClr val="tx1"/>
              </a:solidFill>
              <a:latin typeface="Algerian" panose="04020705040A02060702" pitchFamily="82" charset="0"/>
            </a:endParaRPr>
          </a:p>
        </p:txBody>
      </p:sp>
    </p:spTree>
    <p:extLst>
      <p:ext uri="{BB962C8B-B14F-4D97-AF65-F5344CB8AC3E}">
        <p14:creationId xmlns:p14="http://schemas.microsoft.com/office/powerpoint/2010/main" val="328887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est 49+ Gartner PowerPoint Background on HipWallpaper | Awsome PowerPoint  Backgrounds, Awesome PowerPoint Backgrounds and Tablet PowerPoint Background">
            <a:extLst>
              <a:ext uri="{FF2B5EF4-FFF2-40B4-BE49-F238E27FC236}">
                <a16:creationId xmlns:a16="http://schemas.microsoft.com/office/drawing/2014/main" id="{C3A08E50-0C48-4FDE-99D4-4BAEEF31F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6A41CB-9B0D-4365-8D3D-DC801F19F8C1}"/>
              </a:ext>
            </a:extLst>
          </p:cNvPr>
          <p:cNvSpPr txBox="1"/>
          <p:nvPr/>
        </p:nvSpPr>
        <p:spPr>
          <a:xfrm>
            <a:off x="770275" y="565776"/>
            <a:ext cx="6782404" cy="1200329"/>
          </a:xfrm>
          <a:prstGeom prst="rect">
            <a:avLst/>
          </a:prstGeom>
          <a:noFill/>
        </p:spPr>
        <p:txBody>
          <a:bodyPr wrap="square" rtlCol="0">
            <a:spAutoFit/>
          </a:bodyPr>
          <a:lstStyle/>
          <a:p>
            <a:pPr algn="ctr"/>
            <a:r>
              <a:rPr lang="en-US" sz="2400" i="0" dirty="0">
                <a:effectLst/>
                <a:latin typeface="Arial" panose="020B0604020202020204" pitchFamily="34" charset="0"/>
                <a:cs typeface="Arial" panose="020B0604020202020204" pitchFamily="34" charset="0"/>
              </a:rPr>
              <a:t>A</a:t>
            </a:r>
            <a:r>
              <a:rPr lang="en-US" sz="2400" b="1" i="0" dirty="0">
                <a:effectLst/>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D</a:t>
            </a:r>
            <a:r>
              <a:rPr lang="en-US" sz="2400" b="1" i="0" dirty="0">
                <a:effectLst/>
                <a:latin typeface="Arial" panose="020B0604020202020204" pitchFamily="34" charset="0"/>
                <a:cs typeface="Arial" panose="020B0604020202020204" pitchFamily="34" charset="0"/>
              </a:rPr>
              <a:t>eep </a:t>
            </a:r>
            <a:r>
              <a:rPr lang="en-US" sz="2400" b="1" dirty="0">
                <a:latin typeface="Arial" panose="020B0604020202020204" pitchFamily="34" charset="0"/>
                <a:cs typeface="Arial" panose="020B0604020202020204" pitchFamily="34" charset="0"/>
              </a:rPr>
              <a:t>N</a:t>
            </a:r>
            <a:r>
              <a:rPr lang="en-US" sz="2400" b="1" i="0" dirty="0">
                <a:effectLst/>
                <a:latin typeface="Arial" panose="020B0604020202020204" pitchFamily="34" charset="0"/>
                <a:cs typeface="Arial" panose="020B0604020202020204" pitchFamily="34" charset="0"/>
              </a:rPr>
              <a:t>eural </a:t>
            </a:r>
            <a:r>
              <a:rPr lang="en-US" sz="2400" b="1" dirty="0">
                <a:latin typeface="Arial" panose="020B0604020202020204" pitchFamily="34" charset="0"/>
                <a:cs typeface="Arial" panose="020B0604020202020204" pitchFamily="34" charset="0"/>
              </a:rPr>
              <a:t>N</a:t>
            </a:r>
            <a:r>
              <a:rPr lang="en-US" sz="2400" b="1" i="0" dirty="0">
                <a:effectLst/>
                <a:latin typeface="Arial" panose="020B0604020202020204" pitchFamily="34" charset="0"/>
                <a:cs typeface="Arial" panose="020B0604020202020204" pitchFamily="34" charset="0"/>
              </a:rPr>
              <a:t>etwork </a:t>
            </a:r>
            <a:r>
              <a:rPr lang="en-US" sz="2400" b="0" i="0" dirty="0">
                <a:effectLst/>
                <a:latin typeface="Arial" panose="020B0604020202020204" pitchFamily="34" charset="0"/>
                <a:cs typeface="Arial" panose="020B0604020202020204" pitchFamily="34" charset="0"/>
              </a:rPr>
              <a:t>is beneficial when you need to replace human labor with autonomous work without compromising its efficiency. </a:t>
            </a:r>
            <a:endParaRPr lang="en-US" sz="2400" dirty="0">
              <a:latin typeface="Arial" panose="020B0604020202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747CAA30-84D7-48FA-8944-81E4BB7B8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67" y="2645875"/>
            <a:ext cx="7498221" cy="311975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A4114C-0276-4002-B448-C5D8B163BF97}"/>
              </a:ext>
            </a:extLst>
          </p:cNvPr>
          <p:cNvSpPr txBox="1"/>
          <p:nvPr/>
        </p:nvSpPr>
        <p:spPr>
          <a:xfrm>
            <a:off x="1890542" y="5947162"/>
            <a:ext cx="4357142" cy="369332"/>
          </a:xfrm>
          <a:prstGeom prst="rect">
            <a:avLst/>
          </a:prstGeom>
          <a:noFill/>
        </p:spPr>
        <p:txBody>
          <a:bodyPr wrap="square" rtlCol="0">
            <a:spAutoFit/>
          </a:bodyPr>
          <a:lstStyle/>
          <a:p>
            <a:r>
              <a:rPr lang="en-US" b="1" dirty="0">
                <a:latin typeface="Georgia" panose="02040502050405020303" pitchFamily="18" charset="0"/>
                <a:cs typeface="Arial" panose="020B0604020202020204" pitchFamily="34" charset="0"/>
              </a:rPr>
              <a:t>Fig. </a:t>
            </a:r>
            <a:r>
              <a:rPr lang="en-US" dirty="0">
                <a:latin typeface="Georgia" panose="02040502050405020303" pitchFamily="18" charset="0"/>
                <a:cs typeface="Arial" panose="020B0604020202020204" pitchFamily="34" charset="0"/>
              </a:rPr>
              <a:t>Structure of a Deep Neural Network </a:t>
            </a:r>
            <a:endParaRPr lang="en-IN" dirty="0">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296943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est 49+ Gartner PowerPoint Background on HipWallpaper | Awsome PowerPoint  Backgrounds, Awesome PowerPoint Backgrounds and Tablet PowerPoint Background">
            <a:extLst>
              <a:ext uri="{FF2B5EF4-FFF2-40B4-BE49-F238E27FC236}">
                <a16:creationId xmlns:a16="http://schemas.microsoft.com/office/drawing/2014/main" id="{C3A08E50-0C48-4FDE-99D4-4BAEEF31F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6A41CB-9B0D-4365-8D3D-DC801F19F8C1}"/>
              </a:ext>
            </a:extLst>
          </p:cNvPr>
          <p:cNvSpPr txBox="1"/>
          <p:nvPr/>
        </p:nvSpPr>
        <p:spPr>
          <a:xfrm>
            <a:off x="302821" y="2416957"/>
            <a:ext cx="7307943" cy="3754874"/>
          </a:xfrm>
          <a:prstGeom prst="rect">
            <a:avLst/>
          </a:prstGeom>
          <a:noFill/>
        </p:spPr>
        <p:txBody>
          <a:bodyPr wrap="square" rtlCol="0">
            <a:spAutoFit/>
          </a:bodyPr>
          <a:lstStyle/>
          <a:p>
            <a:pPr marL="342900" indent="-342900" algn="l">
              <a:buFont typeface="+mj-lt"/>
              <a:buAutoNum type="arabicPeriod"/>
            </a:pPr>
            <a:r>
              <a:rPr lang="en-US" sz="2000" b="1" i="0" dirty="0">
                <a:effectLst/>
                <a:latin typeface="Arial" panose="020B0604020202020204" pitchFamily="34" charset="0"/>
                <a:cs typeface="Arial" panose="020B0604020202020204" pitchFamily="34" charset="0"/>
              </a:rPr>
              <a:t>SENSTIME</a:t>
            </a:r>
            <a:r>
              <a:rPr lang="en-US" sz="2000" b="0" i="0" dirty="0">
                <a:effectLst/>
                <a:latin typeface="Arial" panose="020B0604020202020204" pitchFamily="34" charset="0"/>
                <a:cs typeface="Arial" panose="020B0604020202020204" pitchFamily="34" charset="0"/>
              </a:rPr>
              <a:t> - A Chinese company created a system of automatic face recognition system to identify criminals, which uses real-time cameras to find an offender in the crowd. </a:t>
            </a:r>
          </a:p>
          <a:p>
            <a:pPr marL="342900" indent="-342900" algn="l">
              <a:buFont typeface="+mj-lt"/>
              <a:buAutoNum type="arabicPeriod"/>
            </a:pPr>
            <a:endParaRPr lang="en-US" sz="2000" dirty="0">
              <a:latin typeface="Arial" panose="020B0604020202020204" pitchFamily="34" charset="0"/>
              <a:cs typeface="Arial" panose="020B0604020202020204" pitchFamily="34" charset="0"/>
            </a:endParaRPr>
          </a:p>
          <a:p>
            <a:pPr marL="342900" indent="-342900" algn="l">
              <a:buFont typeface="+mj-lt"/>
              <a:buAutoNum type="arabicPeriod"/>
            </a:pPr>
            <a:endParaRPr lang="en-US" sz="2000" b="0" i="0" dirty="0">
              <a:effectLst/>
              <a:latin typeface="Arial" panose="020B0604020202020204" pitchFamily="34" charset="0"/>
              <a:cs typeface="Arial" panose="020B0604020202020204" pitchFamily="34" charset="0"/>
            </a:endParaRPr>
          </a:p>
          <a:p>
            <a:pPr marL="342900" indent="-342900" algn="l">
              <a:buFont typeface="+mj-lt"/>
              <a:buAutoNum type="arabicPeriod"/>
            </a:pPr>
            <a:r>
              <a:rPr lang="en-US" sz="2000" b="1" dirty="0">
                <a:latin typeface="Arial" panose="020B0604020202020204" pitchFamily="34" charset="0"/>
                <a:cs typeface="Arial" panose="020B0604020202020204" pitchFamily="34" charset="0"/>
              </a:rPr>
              <a:t>PONY-AI</a:t>
            </a:r>
            <a:r>
              <a:rPr lang="en-US" sz="2000" dirty="0">
                <a:latin typeface="Arial" panose="020B0604020202020204" pitchFamily="34" charset="0"/>
                <a:cs typeface="Arial" panose="020B0604020202020204" pitchFamily="34" charset="0"/>
              </a:rPr>
              <a:t> - An</a:t>
            </a:r>
            <a:r>
              <a:rPr lang="en-US" sz="2000" b="0" i="0" dirty="0">
                <a:effectLst/>
                <a:latin typeface="Arial" panose="020B0604020202020204" pitchFamily="34" charset="0"/>
                <a:cs typeface="Arial" panose="020B0604020202020204" pitchFamily="34" charset="0"/>
              </a:rPr>
              <a:t> American company is another example of how you can use DNN. They developed a system for AI cars that can work without a driver. It recognizes people, road signs and other markings like trees, and other important objects. </a:t>
            </a:r>
          </a:p>
          <a:p>
            <a:endParaRPr lang="en-IN" dirty="0"/>
          </a:p>
        </p:txBody>
      </p:sp>
      <p:sp>
        <p:nvSpPr>
          <p:cNvPr id="2" name="TextBox 1">
            <a:extLst>
              <a:ext uri="{FF2B5EF4-FFF2-40B4-BE49-F238E27FC236}">
                <a16:creationId xmlns:a16="http://schemas.microsoft.com/office/drawing/2014/main" id="{907E1BD1-1DF7-4558-BC42-861AEFFCD49A}"/>
              </a:ext>
            </a:extLst>
          </p:cNvPr>
          <p:cNvSpPr txBox="1"/>
          <p:nvPr/>
        </p:nvSpPr>
        <p:spPr>
          <a:xfrm>
            <a:off x="-387269" y="548687"/>
            <a:ext cx="7647709" cy="923330"/>
          </a:xfrm>
          <a:prstGeom prst="rect">
            <a:avLst/>
          </a:prstGeom>
          <a:noFill/>
        </p:spPr>
        <p:txBody>
          <a:bodyPr wrap="square" rtlCol="0">
            <a:spAutoFit/>
          </a:bodyPr>
          <a:lstStyle/>
          <a:p>
            <a:pPr algn="ctr"/>
            <a:r>
              <a:rPr lang="en-IN" sz="5400" dirty="0">
                <a:latin typeface="Algerian" panose="04020705040A02060702" pitchFamily="82" charset="0"/>
              </a:rPr>
              <a:t>Industry Usage </a:t>
            </a:r>
          </a:p>
        </p:txBody>
      </p:sp>
    </p:spTree>
    <p:extLst>
      <p:ext uri="{BB962C8B-B14F-4D97-AF65-F5344CB8AC3E}">
        <p14:creationId xmlns:p14="http://schemas.microsoft.com/office/powerpoint/2010/main" val="3704323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White abstract background vector. Gray abstract. Modern design background  for report and project presentation template. Vector illustration graphic.  Spectrum shape - Download Free Vectors, Clipart Graphics &amp; Vector Art">
            <a:extLst>
              <a:ext uri="{FF2B5EF4-FFF2-40B4-BE49-F238E27FC236}">
                <a16:creationId xmlns:a16="http://schemas.microsoft.com/office/drawing/2014/main" id="{C680BA2C-7EAB-4187-872F-687770F53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A55CB3-5C57-41AD-A8CA-C4231CDBF8F6}"/>
              </a:ext>
            </a:extLst>
          </p:cNvPr>
          <p:cNvSpPr txBox="1"/>
          <p:nvPr/>
        </p:nvSpPr>
        <p:spPr>
          <a:xfrm>
            <a:off x="0" y="15478"/>
            <a:ext cx="8810625" cy="3754874"/>
          </a:xfrm>
          <a:prstGeom prst="rect">
            <a:avLst/>
          </a:prstGeom>
          <a:noFill/>
        </p:spPr>
        <p:txBody>
          <a:bodyPr wrap="square" rtlCol="0">
            <a:spAutoFit/>
          </a:bodyPr>
          <a:lstStyle/>
          <a:p>
            <a:pPr algn="ctr"/>
            <a:r>
              <a:rPr lang="en-US" sz="5400" dirty="0">
                <a:latin typeface="Algerian" panose="04020705040A02060702" pitchFamily="82" charset="0"/>
              </a:rPr>
              <a:t>            MODULE WORKFLOW</a:t>
            </a:r>
          </a:p>
          <a:p>
            <a:pPr algn="l" rtl="0" fontAlgn="base"/>
            <a:endParaRPr lang="en-US" sz="2400" b="1" dirty="0">
              <a:solidFill>
                <a:srgbClr val="000000"/>
              </a:solidFill>
              <a:latin typeface="Arial" panose="020B0604020202020204" pitchFamily="34" charset="0"/>
              <a:cs typeface="Arial" panose="020B0604020202020204" pitchFamily="34" charset="0"/>
            </a:endParaRPr>
          </a:p>
          <a:p>
            <a:pPr algn="l" rtl="0" fontAlgn="base"/>
            <a:r>
              <a:rPr lang="en-US" sz="2400" b="1" dirty="0">
                <a:solidFill>
                  <a:srgbClr val="000000"/>
                </a:solidFill>
                <a:latin typeface="Arial" panose="020B0604020202020204" pitchFamily="34" charset="0"/>
                <a:cs typeface="Arial" panose="020B0604020202020204" pitchFamily="34" charset="0"/>
              </a:rPr>
              <a:t>1. OBJECT DETECTION </a:t>
            </a:r>
            <a:r>
              <a:rPr lang="en-US" sz="2400" b="1" i="0" dirty="0">
                <a:solidFill>
                  <a:srgbClr val="000000"/>
                </a:solidFill>
                <a:effectLst/>
                <a:latin typeface="Arial" panose="020B0604020202020204" pitchFamily="34" charset="0"/>
                <a:cs typeface="Arial" panose="020B0604020202020204" pitchFamily="34" charset="0"/>
              </a:rPr>
              <a:t>​-</a:t>
            </a:r>
            <a:endParaRPr lang="en-US" sz="1600" b="0" i="0" dirty="0">
              <a:solidFill>
                <a:srgbClr val="000000"/>
              </a:solidFill>
              <a:effectLst/>
              <a:latin typeface="Arial" panose="020B0604020202020204" pitchFamily="34" charset="0"/>
            </a:endParaRPr>
          </a:p>
          <a:p>
            <a:pPr lvl="2"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cs typeface="Arial" panose="020B0604020202020204" pitchFamily="34" charset="0"/>
              </a:rPr>
              <a:t>Consider an image</a:t>
            </a:r>
            <a:r>
              <a:rPr lang="en-US" sz="2000" b="0" i="0" dirty="0">
                <a:solidFill>
                  <a:srgbClr val="000000"/>
                </a:solidFill>
                <a:effectLst/>
                <a:latin typeface="Arial" panose="020B0604020202020204" pitchFamily="34" charset="0"/>
                <a:cs typeface="Arial" panose="020B0604020202020204" pitchFamily="34" charset="0"/>
              </a:rPr>
              <a:t>​</a:t>
            </a:r>
          </a:p>
          <a:p>
            <a:pPr lvl="2"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cs typeface="Arial" panose="020B0604020202020204" pitchFamily="34" charset="0"/>
              </a:rPr>
              <a:t>Pass an image to CNN</a:t>
            </a:r>
            <a:r>
              <a:rPr lang="en-US" sz="2000" b="0" i="0" dirty="0">
                <a:solidFill>
                  <a:srgbClr val="000000"/>
                </a:solidFill>
                <a:effectLst/>
                <a:latin typeface="Arial" panose="020B0604020202020204" pitchFamily="34" charset="0"/>
                <a:cs typeface="Arial" panose="020B0604020202020204" pitchFamily="34" charset="0"/>
              </a:rPr>
              <a:t>​</a:t>
            </a:r>
          </a:p>
          <a:p>
            <a:pPr lvl="2"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cs typeface="Arial" panose="020B0604020202020204" pitchFamily="34" charset="0"/>
              </a:rPr>
              <a:t>Extract the features of an image</a:t>
            </a:r>
            <a:r>
              <a:rPr lang="en-US" sz="2000" b="0" i="0" dirty="0">
                <a:solidFill>
                  <a:srgbClr val="000000"/>
                </a:solidFill>
                <a:effectLst/>
                <a:latin typeface="Arial" panose="020B0604020202020204" pitchFamily="34" charset="0"/>
                <a:cs typeface="Arial" panose="020B0604020202020204" pitchFamily="34" charset="0"/>
              </a:rPr>
              <a:t>​</a:t>
            </a:r>
          </a:p>
          <a:p>
            <a:pPr lvl="2"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cs typeface="Arial" panose="020B0604020202020204" pitchFamily="34" charset="0"/>
              </a:rPr>
              <a:t>Select ROI features using Region Proposal Network (RPN)</a:t>
            </a:r>
            <a:r>
              <a:rPr lang="en-US" sz="2000" b="0" i="0" dirty="0">
                <a:solidFill>
                  <a:srgbClr val="000000"/>
                </a:solidFill>
                <a:effectLst/>
                <a:latin typeface="Arial" panose="020B0604020202020204" pitchFamily="34" charset="0"/>
                <a:cs typeface="Arial" panose="020B0604020202020204" pitchFamily="34" charset="0"/>
              </a:rPr>
              <a:t>​</a:t>
            </a:r>
          </a:p>
          <a:p>
            <a:pPr lvl="2" fontAlgn="base">
              <a:buFont typeface="Arial" panose="020B0604020202020204" pitchFamily="34" charset="0"/>
              <a:buChar char="•"/>
            </a:pPr>
            <a:r>
              <a:rPr lang="en-US" sz="2000" b="0" i="0" u="none" strike="noStrike" dirty="0">
                <a:solidFill>
                  <a:srgbClr val="000000"/>
                </a:solidFill>
                <a:effectLst/>
                <a:latin typeface="Arial" panose="020B0604020202020204" pitchFamily="34" charset="0"/>
                <a:cs typeface="Arial" panose="020B0604020202020204" pitchFamily="34" charset="0"/>
              </a:rPr>
              <a:t>For each ROI feature, pass features to a classifier &amp; regressor</a:t>
            </a:r>
            <a:r>
              <a:rPr lang="en-US" sz="1600" b="0" i="0" dirty="0">
                <a:solidFill>
                  <a:srgbClr val="000000"/>
                </a:solidFill>
                <a:effectLst/>
                <a:latin typeface="Arial" panose="020B0604020202020204" pitchFamily="34" charset="0"/>
                <a:cs typeface="Arial" panose="020B0604020202020204" pitchFamily="34" charset="0"/>
              </a:rPr>
              <a:t>​</a:t>
            </a:r>
            <a:endParaRPr lang="en-US" dirty="0"/>
          </a:p>
          <a:p>
            <a:endParaRPr lang="en-US" dirty="0"/>
          </a:p>
          <a:p>
            <a:endParaRPr lang="en-IN" dirty="0"/>
          </a:p>
        </p:txBody>
      </p:sp>
      <p:pic>
        <p:nvPicPr>
          <p:cNvPr id="2052" name="Picture 4" descr="Faster-YOLO: An accurate and faster object detection method - ScienceDirect">
            <a:extLst>
              <a:ext uri="{FF2B5EF4-FFF2-40B4-BE49-F238E27FC236}">
                <a16:creationId xmlns:a16="http://schemas.microsoft.com/office/drawing/2014/main" id="{4633DD14-F097-4694-99CE-ACD0177BE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653" y="3582318"/>
            <a:ext cx="6909175" cy="28739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48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White abstract background vector. Gray abstract. Modern design background  for report and project presentation template. Vector illustration graphic.  Spectrum shape - Download Free Vectors, Clipart Graphics &amp; Vector Art">
            <a:extLst>
              <a:ext uri="{FF2B5EF4-FFF2-40B4-BE49-F238E27FC236}">
                <a16:creationId xmlns:a16="http://schemas.microsoft.com/office/drawing/2014/main" id="{C680BA2C-7EAB-4187-872F-687770F53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A55CB3-5C57-41AD-A8CA-C4231CDBF8F6}"/>
              </a:ext>
            </a:extLst>
          </p:cNvPr>
          <p:cNvSpPr txBox="1"/>
          <p:nvPr/>
        </p:nvSpPr>
        <p:spPr>
          <a:xfrm>
            <a:off x="109210" y="0"/>
            <a:ext cx="12191999" cy="3123932"/>
          </a:xfrm>
          <a:prstGeom prst="rect">
            <a:avLst/>
          </a:prstGeom>
          <a:noFill/>
        </p:spPr>
        <p:txBody>
          <a:bodyPr wrap="square" rtlCol="0">
            <a:spAutoFit/>
          </a:bodyPr>
          <a:lstStyle/>
          <a:p>
            <a:pPr algn="ctr"/>
            <a:r>
              <a:rPr lang="en-US" sz="5400" dirty="0">
                <a:latin typeface="Algerian" panose="04020705040A02060702" pitchFamily="82" charset="0"/>
              </a:rPr>
              <a:t>MODULE WORKFLOW</a:t>
            </a:r>
          </a:p>
          <a:p>
            <a:endParaRPr lang="en-US" dirty="0"/>
          </a:p>
          <a:p>
            <a:pPr algn="l" rtl="0" fontAlgn="base"/>
            <a:r>
              <a:rPr lang="en-US" sz="2400" b="1" i="0" u="none" strike="noStrike" dirty="0">
                <a:solidFill>
                  <a:srgbClr val="000000"/>
                </a:solidFill>
                <a:effectLst/>
                <a:latin typeface="Arial" panose="020B0604020202020204" pitchFamily="34" charset="0"/>
                <a:cs typeface="Arial" panose="020B0604020202020204" pitchFamily="34" charset="0"/>
              </a:rPr>
              <a:t>2. CALCULATING THE DISTANCE</a:t>
            </a:r>
            <a:r>
              <a:rPr lang="en-US" sz="2400" b="1" i="0" dirty="0">
                <a:solidFill>
                  <a:srgbClr val="000000"/>
                </a:solidFill>
                <a:effectLst/>
                <a:latin typeface="Arial" panose="020B0604020202020204" pitchFamily="34" charset="0"/>
                <a:cs typeface="Arial" panose="020B0604020202020204" pitchFamily="34" charset="0"/>
              </a:rPr>
              <a:t>​ -</a:t>
            </a:r>
            <a:endParaRPr lang="en-US" sz="2400" b="1" i="0" dirty="0">
              <a:solidFill>
                <a:srgbClr val="000000"/>
              </a:solidFill>
              <a:latin typeface="Calibri Light" panose="020F0302020204030204" pitchFamily="34" charset="0"/>
              <a:cs typeface="Arial" panose="020B0604020202020204" pitchFamily="34" charset="0"/>
            </a:endParaRPr>
          </a:p>
          <a:p>
            <a:pPr algn="l" rtl="0" fontAlgn="base"/>
            <a:endParaRPr lang="en-US" sz="1100" b="1" strike="noStrike" dirty="0">
              <a:solidFill>
                <a:srgbClr val="000000"/>
              </a:solidFill>
              <a:effectLst/>
              <a:latin typeface="Calibri Light" panose="020F0302020204030204" pitchFamily="34" charset="0"/>
              <a:cs typeface="Arial" panose="020B0604020202020204" pitchFamily="34" charset="0"/>
            </a:endParaRPr>
          </a:p>
          <a:p>
            <a:pPr algn="l" rtl="0" fontAlgn="base"/>
            <a:r>
              <a:rPr lang="en-US" strike="noStrike" dirty="0">
                <a:solidFill>
                  <a:srgbClr val="000000"/>
                </a:solidFill>
                <a:effectLst/>
                <a:latin typeface="Arial" panose="020B0604020202020204" pitchFamily="34" charset="0"/>
                <a:cs typeface="Arial" panose="020B0604020202020204" pitchFamily="34" charset="0"/>
              </a:rPr>
              <a:t>This function is used to calculate the distance between two different points (a and b) in an image (single frame of a video). The two points denote the center of the individuals detected in the video. The distance that is calculated is the Euclidean Distance </a:t>
            </a:r>
            <a:endParaRPr lang="en-US" dirty="0">
              <a:solidFill>
                <a:srgbClr val="000000"/>
              </a:solidFill>
              <a:effectLst/>
              <a:latin typeface="Arial" panose="020B0604020202020204" pitchFamily="34" charset="0"/>
              <a:cs typeface="Arial" panose="020B0604020202020204" pitchFamily="34" charset="0"/>
            </a:endParaRPr>
          </a:p>
          <a:p>
            <a:pPr algn="l" rtl="0" fontAlgn="base"/>
            <a:endParaRPr lang="en-US" dirty="0">
              <a:solidFill>
                <a:srgbClr val="000000"/>
              </a:solidFill>
              <a:latin typeface="Calibri Light" panose="020F0302020204030204" pitchFamily="34" charset="0"/>
            </a:endParaRPr>
          </a:p>
          <a:p>
            <a:endParaRPr lang="en-IN" dirty="0"/>
          </a:p>
        </p:txBody>
      </p:sp>
      <p:pic>
        <p:nvPicPr>
          <p:cNvPr id="1030" name="Picture 6" descr="Clustering Methods with R">
            <a:extLst>
              <a:ext uri="{FF2B5EF4-FFF2-40B4-BE49-F238E27FC236}">
                <a16:creationId xmlns:a16="http://schemas.microsoft.com/office/drawing/2014/main" id="{F6EE7D3B-A9D2-4C80-B625-0A81CC5F8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762" y="3572626"/>
            <a:ext cx="5038721" cy="306743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96FE4C-2E39-464B-887E-0DF8B64BC75F}"/>
              </a:ext>
            </a:extLst>
          </p:cNvPr>
          <p:cNvSpPr txBox="1"/>
          <p:nvPr/>
        </p:nvSpPr>
        <p:spPr>
          <a:xfrm>
            <a:off x="109210" y="2861477"/>
            <a:ext cx="6674342" cy="2308324"/>
          </a:xfrm>
          <a:prstGeom prst="rect">
            <a:avLst/>
          </a:prstGeom>
          <a:noFill/>
        </p:spPr>
        <p:txBody>
          <a:bodyPr wrap="square" rtlCol="0">
            <a:spAutoFit/>
          </a:bodyPr>
          <a:lstStyle/>
          <a:p>
            <a:r>
              <a:rPr lang="en-US" sz="1800" b="1" strike="noStrike" dirty="0">
                <a:solidFill>
                  <a:srgbClr val="000000"/>
                </a:solidFill>
                <a:effectLst/>
                <a:latin typeface="Arial" panose="020B0604020202020204" pitchFamily="34" charset="0"/>
                <a:cs typeface="Arial" panose="020B0604020202020204" pitchFamily="34" charset="0"/>
              </a:rPr>
              <a:t>Euclidean Distance –</a:t>
            </a:r>
          </a:p>
          <a:p>
            <a:r>
              <a:rPr lang="en-US" b="0" i="0" dirty="0">
                <a:effectLst/>
                <a:latin typeface="Helvetica Neue"/>
              </a:rPr>
              <a:t>The Euclidean distance between two points in either the plane or 3-dimensional space measures the length of a segment connecting the two points.</a:t>
            </a:r>
          </a:p>
          <a:p>
            <a:endParaRPr lang="en-US" dirty="0">
              <a:latin typeface="Helvetica Neue"/>
            </a:endParaRPr>
          </a:p>
          <a:p>
            <a:r>
              <a:rPr lang="en-US" b="0" i="0" dirty="0">
                <a:effectLst/>
                <a:latin typeface="Helvetica Neue"/>
              </a:rPr>
              <a:t>The formula used to calculate the Euclidean Distance between 2 objects in 3d plane is - </a:t>
            </a:r>
            <a:endParaRPr lang="en-US" b="0" i="0" dirty="0">
              <a:effectLst/>
              <a:latin typeface="Segoe UI" panose="020B0502040204020203" pitchFamily="34" charset="0"/>
            </a:endParaRPr>
          </a:p>
          <a:p>
            <a:endParaRPr lang="en-IN" dirty="0"/>
          </a:p>
        </p:txBody>
      </p:sp>
      <p:pic>
        <p:nvPicPr>
          <p:cNvPr id="1034" name="Picture 10" descr="euclidean distance between one dimension points-how to? - Mathematics Stack  Exchange">
            <a:extLst>
              <a:ext uri="{FF2B5EF4-FFF2-40B4-BE49-F238E27FC236}">
                <a16:creationId xmlns:a16="http://schemas.microsoft.com/office/drawing/2014/main" id="{ADB2809D-6649-43D4-8FAB-D83916C85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120" y="5111048"/>
            <a:ext cx="5143011" cy="156696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97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White abstract background vector. Gray abstract. Modern design background  for report and project presentation template. Vector illustration graphic.  Spectrum shape - Download Free Vectors, Clipart Graphics &amp; Vector Art">
            <a:extLst>
              <a:ext uri="{FF2B5EF4-FFF2-40B4-BE49-F238E27FC236}">
                <a16:creationId xmlns:a16="http://schemas.microsoft.com/office/drawing/2014/main" id="{C680BA2C-7EAB-4187-872F-687770F53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A55CB3-5C57-41AD-A8CA-C4231CDBF8F6}"/>
              </a:ext>
            </a:extLst>
          </p:cNvPr>
          <p:cNvSpPr txBox="1"/>
          <p:nvPr/>
        </p:nvSpPr>
        <p:spPr>
          <a:xfrm>
            <a:off x="114300" y="501253"/>
            <a:ext cx="8986157" cy="7232749"/>
          </a:xfrm>
          <a:prstGeom prst="rect">
            <a:avLst/>
          </a:prstGeom>
          <a:noFill/>
        </p:spPr>
        <p:txBody>
          <a:bodyPr wrap="square" rtlCol="0">
            <a:spAutoFit/>
          </a:bodyPr>
          <a:lstStyle/>
          <a:p>
            <a:pPr algn="ctr"/>
            <a:r>
              <a:rPr lang="en-US" sz="5400" dirty="0">
                <a:latin typeface="Algerian" panose="04020705040A02060702" pitchFamily="82" charset="0"/>
              </a:rPr>
              <a:t>            MODULE WORKFLOW</a:t>
            </a:r>
            <a:endParaRPr lang="en-US" dirty="0"/>
          </a:p>
          <a:p>
            <a:pPr fontAlgn="base"/>
            <a:endParaRPr lang="en-US" sz="1600" b="0" i="0" dirty="0">
              <a:solidFill>
                <a:srgbClr val="000000"/>
              </a:solidFill>
              <a:effectLst/>
              <a:latin typeface="Arial" panose="020B0604020202020204" pitchFamily="34" charset="0"/>
            </a:endParaRPr>
          </a:p>
          <a:p>
            <a:pPr algn="l" rtl="0" fontAlgn="base">
              <a:lnSpc>
                <a:spcPct val="150000"/>
              </a:lnSpc>
            </a:pPr>
            <a:r>
              <a:rPr lang="en-US" sz="2400" b="1" dirty="0">
                <a:solidFill>
                  <a:srgbClr val="000000"/>
                </a:solidFill>
                <a:latin typeface="Arial" panose="020B0604020202020204" pitchFamily="34" charset="0"/>
                <a:cs typeface="Arial" panose="020B0604020202020204" pitchFamily="34" charset="0"/>
              </a:rPr>
              <a:t>3. </a:t>
            </a:r>
            <a:r>
              <a:rPr lang="en-US" sz="2400" b="1" i="0" u="none" strike="noStrike" dirty="0">
                <a:solidFill>
                  <a:srgbClr val="000000"/>
                </a:solidFill>
                <a:effectLst/>
                <a:latin typeface="Arial" panose="020B0604020202020204" pitchFamily="34" charset="0"/>
                <a:cs typeface="Arial" panose="020B0604020202020204" pitchFamily="34" charset="0"/>
              </a:rPr>
              <a:t>IMAGE PROCESS FUNCTION</a:t>
            </a:r>
            <a:r>
              <a:rPr lang="en-US" sz="2400" b="1" i="0" dirty="0">
                <a:solidFill>
                  <a:srgbClr val="000000"/>
                </a:solidFill>
                <a:effectLst/>
                <a:latin typeface="Arial" panose="020B0604020202020204" pitchFamily="34" charset="0"/>
                <a:cs typeface="Arial" panose="020B0604020202020204" pitchFamily="34" charset="0"/>
              </a:rPr>
              <a:t>​ -</a:t>
            </a:r>
          </a:p>
          <a:p>
            <a:pPr algn="l" rtl="0" fontAlgn="base"/>
            <a:r>
              <a:rPr lang="en-US" sz="2000" b="0" i="0" u="none" strike="noStrike" dirty="0">
                <a:solidFill>
                  <a:srgbClr val="000000"/>
                </a:solidFill>
                <a:effectLst/>
                <a:latin typeface="Arial" panose="020B0604020202020204" pitchFamily="34" charset="0"/>
                <a:cs typeface="Arial" panose="020B0604020202020204" pitchFamily="34" charset="0"/>
              </a:rPr>
              <a:t>This is the most </a:t>
            </a:r>
            <a:r>
              <a:rPr lang="en-US" sz="2000" b="0" i="1" u="none" strike="noStrike" dirty="0">
                <a:solidFill>
                  <a:srgbClr val="000000"/>
                </a:solidFill>
                <a:effectLst/>
                <a:latin typeface="Arial" panose="020B0604020202020204" pitchFamily="34" charset="0"/>
                <a:cs typeface="Arial" panose="020B0604020202020204" pitchFamily="34" charset="0"/>
              </a:rPr>
              <a:t>complex </a:t>
            </a:r>
            <a:r>
              <a:rPr lang="en-US" sz="2000" b="0" i="0" u="none" strike="noStrike" dirty="0">
                <a:solidFill>
                  <a:srgbClr val="000000"/>
                </a:solidFill>
                <a:effectLst/>
                <a:latin typeface="Arial" panose="020B0604020202020204" pitchFamily="34" charset="0"/>
                <a:cs typeface="Arial" panose="020B0604020202020204" pitchFamily="34" charset="0"/>
              </a:rPr>
              <a:t>function in our program. In this function, The argument is a single frame of the video. For every iteration, each frame of the input video gets processed along with the social distancing detection between each individual in a crowd and is returned to the main function</a:t>
            </a:r>
            <a:r>
              <a:rPr lang="en-US" sz="1600" b="0" i="0" u="none" strike="noStrike" dirty="0">
                <a:solidFill>
                  <a:srgbClr val="000000"/>
                </a:solidFill>
                <a:effectLst/>
                <a:latin typeface="Arial" panose="020B0604020202020204" pitchFamily="34" charset="0"/>
                <a:cs typeface="Arial" panose="020B0604020202020204" pitchFamily="34" charset="0"/>
              </a:rPr>
              <a:t>.</a:t>
            </a:r>
          </a:p>
          <a:p>
            <a:pPr algn="l" rtl="0" fontAlgn="base"/>
            <a:endParaRPr lang="en-US" sz="1600" b="0" i="0" dirty="0">
              <a:solidFill>
                <a:srgbClr val="000000"/>
              </a:solidFill>
              <a:effectLst/>
              <a:latin typeface="Arial" panose="020B0604020202020204" pitchFamily="34" charset="0"/>
              <a:cs typeface="Arial" panose="020B0604020202020204" pitchFamily="34" charset="0"/>
            </a:endParaRPr>
          </a:p>
          <a:p>
            <a:pPr fontAlgn="base"/>
            <a:endParaRPr lang="en-US" sz="1600" dirty="0">
              <a:solidFill>
                <a:srgbClr val="000000"/>
              </a:solidFill>
              <a:latin typeface="Arial" panose="020B0604020202020204" pitchFamily="34" charset="0"/>
            </a:endParaRPr>
          </a:p>
          <a:p>
            <a:pPr fontAlgn="base">
              <a:lnSpc>
                <a:spcPct val="150000"/>
              </a:lnSpc>
            </a:pPr>
            <a:r>
              <a:rPr lang="en-US" sz="2400" b="1" i="0" dirty="0">
                <a:solidFill>
                  <a:srgbClr val="000000"/>
                </a:solidFill>
                <a:effectLst/>
                <a:latin typeface="Arial" panose="020B0604020202020204" pitchFamily="34" charset="0"/>
              </a:rPr>
              <a:t>4. MAIN FUNCTION -</a:t>
            </a:r>
          </a:p>
          <a:p>
            <a:pPr algn="l" rtl="0" fontAlgn="base"/>
            <a:r>
              <a:rPr lang="en-US" sz="1600" dirty="0">
                <a:solidFill>
                  <a:srgbClr val="000000"/>
                </a:solidFill>
                <a:effectLst/>
                <a:latin typeface="Arial" panose="020B0604020202020204" pitchFamily="34" charset="0"/>
                <a:cs typeface="Arial" panose="020B0604020202020204" pitchFamily="34" charset="0"/>
              </a:rPr>
              <a:t>​</a:t>
            </a:r>
            <a:r>
              <a:rPr lang="en-US" sz="2000" i="0" u="none" strike="noStrike" dirty="0">
                <a:solidFill>
                  <a:srgbClr val="000000"/>
                </a:solidFill>
                <a:effectLst/>
                <a:latin typeface="Arial" panose="020B0604020202020204" pitchFamily="34" charset="0"/>
                <a:cs typeface="Arial" panose="020B0604020202020204" pitchFamily="34" charset="0"/>
              </a:rPr>
              <a:t>We now come to the final part of the code. In this, the input video is </a:t>
            </a:r>
            <a:r>
              <a:rPr lang="en-US" sz="2000" i="1" u="none" strike="noStrike" dirty="0">
                <a:solidFill>
                  <a:srgbClr val="000000"/>
                </a:solidFill>
                <a:effectLst/>
                <a:latin typeface="Arial" panose="020B0604020202020204" pitchFamily="34" charset="0"/>
                <a:cs typeface="Arial" panose="020B0604020202020204" pitchFamily="34" charset="0"/>
              </a:rPr>
              <a:t>separated </a:t>
            </a:r>
            <a:r>
              <a:rPr lang="en-US" sz="2000" i="0" u="none" strike="noStrike" dirty="0">
                <a:solidFill>
                  <a:srgbClr val="000000"/>
                </a:solidFill>
                <a:effectLst/>
                <a:latin typeface="Arial" panose="020B0604020202020204" pitchFamily="34" charset="0"/>
                <a:cs typeface="Arial" panose="020B0604020202020204" pitchFamily="34" charset="0"/>
              </a:rPr>
              <a:t>into many single frames on which the functions defined above will be performed.</a:t>
            </a:r>
            <a:r>
              <a:rPr lang="en-US" sz="2000" i="0" dirty="0">
                <a:solidFill>
                  <a:srgbClr val="000000"/>
                </a:solidFill>
                <a:effectLst/>
                <a:latin typeface="Arial" panose="020B0604020202020204" pitchFamily="34" charset="0"/>
                <a:cs typeface="Arial" panose="020B0604020202020204" pitchFamily="34" charset="0"/>
              </a:rPr>
              <a:t>​</a:t>
            </a:r>
          </a:p>
          <a:p>
            <a:pPr algn="l" rtl="0" fontAlgn="base"/>
            <a:r>
              <a:rPr lang="en-US" sz="2000" i="0" u="none" strike="noStrike" dirty="0">
                <a:solidFill>
                  <a:srgbClr val="000000"/>
                </a:solidFill>
                <a:effectLst/>
                <a:latin typeface="Arial" panose="020B0604020202020204" pitchFamily="34" charset="0"/>
                <a:cs typeface="Arial" panose="020B0604020202020204" pitchFamily="34" charset="0"/>
              </a:rPr>
              <a:t>Once that is done, each output frame is received and </a:t>
            </a:r>
            <a:r>
              <a:rPr lang="en-US" sz="2000" i="1" u="none" strike="noStrike" dirty="0">
                <a:solidFill>
                  <a:srgbClr val="000000"/>
                </a:solidFill>
                <a:effectLst/>
                <a:latin typeface="Arial" panose="020B0604020202020204" pitchFamily="34" charset="0"/>
                <a:cs typeface="Arial" panose="020B0604020202020204" pitchFamily="34" charset="0"/>
              </a:rPr>
              <a:t>combined</a:t>
            </a:r>
            <a:r>
              <a:rPr lang="en-US" sz="2000" i="0" u="none" strike="noStrike" dirty="0">
                <a:solidFill>
                  <a:srgbClr val="000000"/>
                </a:solidFill>
                <a:effectLst/>
                <a:latin typeface="Arial" panose="020B0604020202020204" pitchFamily="34" charset="0"/>
                <a:cs typeface="Arial" panose="020B0604020202020204" pitchFamily="34" charset="0"/>
              </a:rPr>
              <a:t> together to create the output video.</a:t>
            </a:r>
            <a:r>
              <a:rPr lang="en-US" sz="2000" i="0" dirty="0">
                <a:solidFill>
                  <a:srgbClr val="000000"/>
                </a:solidFill>
                <a:effectLst/>
                <a:latin typeface="Arial" panose="020B0604020202020204" pitchFamily="34" charset="0"/>
                <a:cs typeface="Arial" panose="020B0604020202020204" pitchFamily="34" charset="0"/>
              </a:rPr>
              <a:t>​ </a:t>
            </a:r>
            <a:r>
              <a:rPr lang="en-US" sz="2000" i="0" u="none" strike="noStrike" dirty="0">
                <a:solidFill>
                  <a:srgbClr val="000000"/>
                </a:solidFill>
                <a:effectLst/>
                <a:latin typeface="Arial" panose="020B0604020202020204" pitchFamily="34" charset="0"/>
                <a:cs typeface="Arial" panose="020B0604020202020204" pitchFamily="34" charset="0"/>
              </a:rPr>
              <a:t>Longer the video, longer will be the time taken to process the video. </a:t>
            </a:r>
            <a:r>
              <a:rPr lang="en-US" sz="2000" i="0" dirty="0">
                <a:solidFill>
                  <a:srgbClr val="000000"/>
                </a:solidFill>
                <a:effectLst/>
                <a:latin typeface="Arial" panose="020B0604020202020204" pitchFamily="34" charset="0"/>
                <a:cs typeface="Arial" panose="020B0604020202020204" pitchFamily="34" charset="0"/>
              </a:rPr>
              <a:t>​</a:t>
            </a:r>
            <a:br>
              <a:rPr lang="en-US" sz="2000" b="0" i="0" dirty="0">
                <a:solidFill>
                  <a:srgbClr val="000000"/>
                </a:solidFill>
                <a:effectLst/>
                <a:latin typeface="Calibri Light" panose="020F0302020204030204" pitchFamily="34" charset="0"/>
              </a:rPr>
            </a:br>
            <a:r>
              <a:rPr lang="en-US" sz="2000" b="0" i="0" dirty="0">
                <a:solidFill>
                  <a:srgbClr val="000000"/>
                </a:solidFill>
                <a:effectLst/>
                <a:latin typeface="Calibri Light" panose="020F0302020204030204" pitchFamily="34" charset="0"/>
              </a:rPr>
              <a:t>​</a:t>
            </a:r>
            <a:endParaRPr lang="en-US" sz="2000" b="0" i="0" dirty="0">
              <a:solidFill>
                <a:srgbClr val="000000"/>
              </a:solidFill>
              <a:effectLst/>
              <a:latin typeface="Segoe UI" panose="020B0502040204020203" pitchFamily="34" charset="0"/>
            </a:endParaRPr>
          </a:p>
          <a:p>
            <a:pPr algn="l" rtl="0" fontAlgn="base"/>
            <a:endParaRPr lang="en-US" sz="1600" dirty="0">
              <a:solidFill>
                <a:srgbClr val="000000"/>
              </a:solidFill>
              <a:effectLst/>
              <a:latin typeface="Arial" panose="020B0604020202020204" pitchFamily="34" charset="0"/>
              <a:cs typeface="Arial" panose="020B0604020202020204" pitchFamily="34" charset="0"/>
            </a:endParaRPr>
          </a:p>
          <a:p>
            <a:pPr algn="l" rtl="0" fontAlgn="base"/>
            <a:endParaRPr lang="en-US" dirty="0">
              <a:solidFill>
                <a:srgbClr val="000000"/>
              </a:solidFill>
              <a:latin typeface="Calibri Light" panose="020F0302020204030204" pitchFamily="34" charset="0"/>
            </a:endParaRPr>
          </a:p>
          <a:p>
            <a:pPr algn="l" rtl="0" fontAlgn="base"/>
            <a:endParaRPr lang="en-US" b="0" i="0" dirty="0">
              <a:solidFill>
                <a:srgbClr val="000000"/>
              </a:solidFill>
              <a:effectLst/>
              <a:latin typeface="Segoe UI" panose="020B0502040204020203" pitchFamily="34" charset="0"/>
            </a:endParaRPr>
          </a:p>
          <a:p>
            <a:endParaRPr lang="en-IN" dirty="0"/>
          </a:p>
        </p:txBody>
      </p:sp>
    </p:spTree>
    <p:extLst>
      <p:ext uri="{BB962C8B-B14F-4D97-AF65-F5344CB8AC3E}">
        <p14:creationId xmlns:p14="http://schemas.microsoft.com/office/powerpoint/2010/main" val="2711289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vercoming Social Distancing">
            <a:extLst>
              <a:ext uri="{FF2B5EF4-FFF2-40B4-BE49-F238E27FC236}">
                <a16:creationId xmlns:a16="http://schemas.microsoft.com/office/drawing/2014/main" id="{FCB927D7-D23B-4CE0-AFFF-BA6769E1E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325" y="0"/>
            <a:ext cx="5781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CAB5FE-8C02-4E1C-B1E6-7E455C640C33}"/>
              </a:ext>
            </a:extLst>
          </p:cNvPr>
          <p:cNvSpPr txBox="1"/>
          <p:nvPr/>
        </p:nvSpPr>
        <p:spPr>
          <a:xfrm>
            <a:off x="0" y="689789"/>
            <a:ext cx="6410325" cy="2800767"/>
          </a:xfrm>
          <a:prstGeom prst="rect">
            <a:avLst/>
          </a:prstGeom>
          <a:noFill/>
        </p:spPr>
        <p:txBody>
          <a:bodyPr wrap="square" rtlCol="0">
            <a:spAutoFit/>
          </a:bodyPr>
          <a:lstStyle/>
          <a:p>
            <a:pPr algn="ctr"/>
            <a:r>
              <a:rPr lang="en-US" sz="3600" b="1" i="0" u="none" strike="noStrike" dirty="0">
                <a:solidFill>
                  <a:srgbClr val="000000"/>
                </a:solidFill>
                <a:effectLst/>
                <a:latin typeface="Arial Black" panose="020B0A04020102020204" pitchFamily="34" charset="0"/>
                <a:cs typeface="Arial" panose="020B0604020202020204" pitchFamily="34" charset="0"/>
              </a:rPr>
              <a:t>SOCIAL DISTANCING</a:t>
            </a:r>
          </a:p>
          <a:p>
            <a:pPr algn="ctr"/>
            <a:r>
              <a:rPr lang="en-US" sz="2800" b="0" i="0" u="none" strike="noStrike" dirty="0">
                <a:solidFill>
                  <a:srgbClr val="000000"/>
                </a:solidFill>
                <a:effectLst/>
                <a:latin typeface="Arial" panose="020B0604020202020204" pitchFamily="34" charset="0"/>
                <a:cs typeface="Arial" panose="020B0604020202020204" pitchFamily="34" charset="0"/>
              </a:rPr>
              <a:t>in the Post-COVID era is one such practice that will be followed for many days to come by.</a:t>
            </a:r>
          </a:p>
          <a:p>
            <a:pPr algn="ctr"/>
            <a:r>
              <a:rPr lang="en-US" sz="2800" b="0" i="0" u="none" strike="noStrike" dirty="0">
                <a:solidFill>
                  <a:srgbClr val="000000"/>
                </a:solidFill>
                <a:effectLst/>
                <a:latin typeface="Arial" panose="020B0604020202020204" pitchFamily="34" charset="0"/>
                <a:cs typeface="Arial" panose="020B0604020202020204" pitchFamily="34" charset="0"/>
              </a:rPr>
              <a:t>Let us all be safe and stay healthy.</a:t>
            </a:r>
          </a:p>
          <a:p>
            <a:pPr algn="ctr"/>
            <a:r>
              <a:rPr lang="en-US" sz="2800" b="1" i="0" u="none" strike="noStrike" dirty="0">
                <a:solidFill>
                  <a:srgbClr val="000000"/>
                </a:solidFill>
                <a:effectLst/>
                <a:latin typeface="Arial" panose="020B0604020202020204" pitchFamily="34" charset="0"/>
                <a:cs typeface="Arial" panose="020B0604020202020204" pitchFamily="34" charset="0"/>
              </a:rPr>
              <a:t>Till then, Happy Machine Learning!</a:t>
            </a:r>
            <a:endParaRPr lang="en-IN"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5183820-97C3-4E0B-9E3D-BE925815DCDD}"/>
              </a:ext>
            </a:extLst>
          </p:cNvPr>
          <p:cNvSpPr txBox="1"/>
          <p:nvPr/>
        </p:nvSpPr>
        <p:spPr>
          <a:xfrm>
            <a:off x="114300" y="4525030"/>
            <a:ext cx="5981700" cy="1107996"/>
          </a:xfrm>
          <a:prstGeom prst="rect">
            <a:avLst/>
          </a:prstGeom>
          <a:noFill/>
        </p:spPr>
        <p:txBody>
          <a:bodyPr wrap="square" rtlCol="0">
            <a:spAutoFit/>
          </a:bodyPr>
          <a:lstStyle/>
          <a:p>
            <a:r>
              <a:rPr lang="en-US" sz="6600" dirty="0">
                <a:ln>
                  <a:solidFill>
                    <a:schemeClr val="bg1"/>
                  </a:solidFill>
                </a:ln>
                <a:solidFill>
                  <a:srgbClr val="A50021"/>
                </a:solidFill>
                <a:effectLst>
                  <a:glow rad="101600">
                    <a:schemeClr val="bg1">
                      <a:lumMod val="75000"/>
                      <a:alpha val="60000"/>
                    </a:schemeClr>
                  </a:glow>
                  <a:reflection blurRad="6350" stA="50000" endA="300" endPos="50000" dist="60007" dir="5400000" sy="-100000" algn="bl" rotWithShape="0"/>
                </a:effectLst>
                <a:latin typeface="Arial Black" panose="020B0A04020102020204" pitchFamily="34" charset="0"/>
              </a:rPr>
              <a:t>THANK YOU </a:t>
            </a:r>
            <a:endParaRPr lang="en-IN" sz="6600" dirty="0">
              <a:ln>
                <a:solidFill>
                  <a:schemeClr val="bg1"/>
                </a:solidFill>
              </a:ln>
              <a:solidFill>
                <a:srgbClr val="A50021"/>
              </a:solidFill>
              <a:effectLst>
                <a:glow rad="101600">
                  <a:schemeClr val="bg1">
                    <a:lumMod val="75000"/>
                    <a:alpha val="60000"/>
                  </a:schemeClr>
                </a:glow>
                <a:reflection blurRad="6350" stA="50000" endA="300" endPos="50000" dist="60007" dir="5400000" sy="-100000" algn="bl" rotWithShape="0"/>
              </a:effectLst>
              <a:latin typeface="Arial Black" panose="020B0A04020102020204" pitchFamily="34" charset="0"/>
            </a:endParaRPr>
          </a:p>
        </p:txBody>
      </p:sp>
    </p:spTree>
    <p:extLst>
      <p:ext uri="{BB962C8B-B14F-4D97-AF65-F5344CB8AC3E}">
        <p14:creationId xmlns:p14="http://schemas.microsoft.com/office/powerpoint/2010/main" val="99025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B2FE0CD-DD4A-4E5F-B6B2-0E2A0817E7D5}"/>
              </a:ext>
            </a:extLst>
          </p:cNvPr>
          <p:cNvSpPr txBox="1"/>
          <p:nvPr/>
        </p:nvSpPr>
        <p:spPr>
          <a:xfrm>
            <a:off x="1" y="0"/>
            <a:ext cx="6753224" cy="3139321"/>
          </a:xfrm>
          <a:prstGeom prst="rect">
            <a:avLst/>
          </a:prstGeom>
          <a:noFill/>
        </p:spPr>
        <p:txBody>
          <a:bodyPr wrap="square" rtlCol="0">
            <a:spAutoFit/>
          </a:bodyPr>
          <a:lstStyle/>
          <a:p>
            <a:endParaRPr lang="en-US" sz="3600" dirty="0">
              <a:ln>
                <a:solidFill>
                  <a:schemeClr val="bg1"/>
                </a:solidFill>
              </a:ln>
              <a:latin typeface="Arial Black" panose="020B0A04020102020204" pitchFamily="34" charset="0"/>
            </a:endParaRPr>
          </a:p>
          <a:p>
            <a:endParaRPr lang="en-US" sz="3600" dirty="0">
              <a:ln>
                <a:solidFill>
                  <a:schemeClr val="bg1"/>
                </a:solidFill>
              </a:ln>
              <a:latin typeface="Arial Black" panose="020B0A04020102020204" pitchFamily="34" charset="0"/>
            </a:endParaRPr>
          </a:p>
          <a:p>
            <a:r>
              <a:rPr lang="en-US" sz="3600" dirty="0">
                <a:ln>
                  <a:solidFill>
                    <a:schemeClr val="bg1"/>
                  </a:solidFill>
                </a:ln>
                <a:latin typeface="Arial Black" panose="020B0A04020102020204" pitchFamily="34" charset="0"/>
              </a:rPr>
              <a:t> </a:t>
            </a:r>
            <a:endParaRPr lang="en-US" sz="3600" dirty="0"/>
          </a:p>
          <a:p>
            <a:endParaRPr lang="en-US" sz="3600" dirty="0"/>
          </a:p>
          <a:p>
            <a:pPr marL="342900" indent="-342900">
              <a:buFontTx/>
              <a:buAutoNum type="arabicPeriod"/>
            </a:pPr>
            <a:endParaRPr lang="en-US" sz="3600" dirty="0"/>
          </a:p>
          <a:p>
            <a:r>
              <a:rPr lang="en-US" dirty="0"/>
              <a:t> </a:t>
            </a:r>
            <a:endParaRPr lang="en-IN" dirty="0"/>
          </a:p>
        </p:txBody>
      </p:sp>
      <p:pic>
        <p:nvPicPr>
          <p:cNvPr id="13314" name="Picture 2" descr="Team motivational background creative image_picture free download  500851730_lovepik.com">
            <a:extLst>
              <a:ext uri="{FF2B5EF4-FFF2-40B4-BE49-F238E27FC236}">
                <a16:creationId xmlns:a16="http://schemas.microsoft.com/office/drawing/2014/main" id="{CEB5D0CC-E908-48DC-8C92-30EB4565B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816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5F7F0F-1266-4C53-9D99-5BA3D317874F}"/>
              </a:ext>
            </a:extLst>
          </p:cNvPr>
          <p:cNvSpPr txBox="1"/>
          <p:nvPr/>
        </p:nvSpPr>
        <p:spPr>
          <a:xfrm>
            <a:off x="6139964" y="1569660"/>
            <a:ext cx="5981698" cy="3570208"/>
          </a:xfrm>
          <a:prstGeom prst="rect">
            <a:avLst/>
          </a:prstGeom>
          <a:noFill/>
        </p:spPr>
        <p:txBody>
          <a:bodyPr wrap="square" rtlCol="0">
            <a:spAutoFit/>
          </a:bodyPr>
          <a:lstStyle/>
          <a:p>
            <a:r>
              <a:rPr lang="en-US" sz="4800" dirty="0">
                <a:ln>
                  <a:solidFill>
                    <a:schemeClr val="bg1"/>
                  </a:solidFill>
                </a:ln>
                <a:latin typeface="Arial Black" panose="020B0A04020102020204" pitchFamily="34" charset="0"/>
              </a:rPr>
              <a:t>MEET THE TEAM</a:t>
            </a:r>
          </a:p>
          <a:p>
            <a:endParaRPr lang="en-US" sz="3200" dirty="0"/>
          </a:p>
          <a:p>
            <a:pPr marL="1257300" lvl="2" indent="-342900">
              <a:buFontTx/>
              <a:buAutoNum type="arabicPeriod"/>
            </a:pPr>
            <a:r>
              <a:rPr lang="en-US" sz="3200" dirty="0"/>
              <a:t>Namrata</a:t>
            </a:r>
          </a:p>
          <a:p>
            <a:pPr marL="1257300" lvl="2" indent="-342900">
              <a:buAutoNum type="arabicPeriod"/>
            </a:pPr>
            <a:r>
              <a:rPr lang="en-US" sz="3200" dirty="0"/>
              <a:t>Rahul Raj Pandey</a:t>
            </a:r>
          </a:p>
          <a:p>
            <a:pPr marL="1257300" lvl="2" indent="-342900">
              <a:buAutoNum type="arabicPeriod"/>
            </a:pPr>
            <a:r>
              <a:rPr lang="en-US" sz="3200" dirty="0" err="1"/>
              <a:t>Sidhya</a:t>
            </a:r>
            <a:r>
              <a:rPr lang="en-US" sz="3200" dirty="0"/>
              <a:t> Vidya Singh</a:t>
            </a:r>
          </a:p>
          <a:p>
            <a:pPr marL="1257300" lvl="2" indent="-342900">
              <a:buFontTx/>
              <a:buAutoNum type="arabicPeriod"/>
            </a:pPr>
            <a:r>
              <a:rPr lang="en-US" sz="3200" dirty="0"/>
              <a:t>Meghna Chandwani</a:t>
            </a:r>
          </a:p>
          <a:p>
            <a:endParaRPr lang="en-IN" dirty="0"/>
          </a:p>
        </p:txBody>
      </p:sp>
    </p:spTree>
    <p:extLst>
      <p:ext uri="{BB962C8B-B14F-4D97-AF65-F5344CB8AC3E}">
        <p14:creationId xmlns:p14="http://schemas.microsoft.com/office/powerpoint/2010/main" val="292962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bots in Japan - Isinglass">
            <a:extLst>
              <a:ext uri="{FF2B5EF4-FFF2-40B4-BE49-F238E27FC236}">
                <a16:creationId xmlns:a16="http://schemas.microsoft.com/office/drawing/2014/main" id="{B51B2B8C-E929-44B1-9631-E4C6BE4EC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544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7D09ED-A4CD-44F1-911D-466E2E49F15E}"/>
              </a:ext>
            </a:extLst>
          </p:cNvPr>
          <p:cNvSpPr txBox="1"/>
          <p:nvPr/>
        </p:nvSpPr>
        <p:spPr>
          <a:xfrm>
            <a:off x="279889" y="351234"/>
            <a:ext cx="6096000" cy="6155531"/>
          </a:xfrm>
          <a:prstGeom prst="rect">
            <a:avLst/>
          </a:prstGeom>
          <a:noFill/>
        </p:spPr>
        <p:txBody>
          <a:bodyPr wrap="square" rtlCol="0">
            <a:spAutoFit/>
          </a:bodyPr>
          <a:lstStyle/>
          <a:p>
            <a:pPr algn="ctr"/>
            <a:r>
              <a:rPr lang="en-US" sz="5400" dirty="0">
                <a:latin typeface="Algerian" panose="04020705040A02060702" pitchFamily="82" charset="0"/>
              </a:rPr>
              <a:t>INTRODUCTION</a:t>
            </a:r>
          </a:p>
          <a:p>
            <a:pPr algn="ctr"/>
            <a:endParaRPr lang="en-US" sz="1600" b="0" i="0" u="none" strike="noStrike"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Social Distancing – the term that has taken the world by storm and is transforming the way we live. Social distancing has become a mantra around the world, transcending languages and cultures. </a:t>
            </a:r>
          </a:p>
          <a:p>
            <a:pPr marL="285750" indent="-285750">
              <a:buFont typeface="Arial" panose="020B0604020202020204" pitchFamily="34" charset="0"/>
              <a:buChar char="•"/>
            </a:pPr>
            <a:endParaRPr lang="en-US" b="0" i="0" u="none" strike="noStrike"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The biggest cause of concern is that COVID-19 spreads from person to person through contact or if you’re within close proximity of an infected person. </a:t>
            </a:r>
          </a:p>
          <a:p>
            <a:pPr marL="285750" indent="-285750">
              <a:buFont typeface="Arial" panose="020B0604020202020204" pitchFamily="34" charset="0"/>
              <a:buChar char="•"/>
            </a:pPr>
            <a:endParaRPr lang="en-US"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Given how densely populated some areas are, this has been quite a challenge. So, </a:t>
            </a:r>
            <a:r>
              <a:rPr lang="en-US" dirty="0">
                <a:solidFill>
                  <a:srgbClr val="000000"/>
                </a:solidFill>
                <a:latin typeface="Arial" panose="020B0604020202020204" pitchFamily="34" charset="0"/>
                <a:cs typeface="Arial" panose="020B0604020202020204" pitchFamily="34" charset="0"/>
              </a:rPr>
              <a:t>w</a:t>
            </a:r>
            <a:r>
              <a:rPr lang="en-US" b="0" i="0" u="none" strike="noStrike" dirty="0">
                <a:solidFill>
                  <a:srgbClr val="000000"/>
                </a:solidFill>
                <a:effectLst/>
                <a:latin typeface="Arial" panose="020B0604020202020204" pitchFamily="34" charset="0"/>
                <a:cs typeface="Arial" panose="020B0604020202020204" pitchFamily="34" charset="0"/>
              </a:rPr>
              <a:t>e built a tool that can potentially detect if the distance between two people is dangerously close.</a:t>
            </a:r>
          </a:p>
          <a:p>
            <a:endParaRPr lang="en-US" b="0" i="0" u="none" strike="noStrike"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u="none" strike="noStrike" dirty="0">
                <a:solidFill>
                  <a:srgbClr val="000000"/>
                </a:solidFill>
                <a:effectLst/>
                <a:latin typeface="Arial" panose="020B0604020202020204" pitchFamily="34" charset="0"/>
                <a:cs typeface="Arial" panose="020B0604020202020204" pitchFamily="34" charset="0"/>
              </a:rPr>
              <a:t>This can be used by governments to analyze the movement of people and alert them if the situation turns serious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dirty="0">
                <a:solidFill>
                  <a:srgbClr val="000000"/>
                </a:solidFill>
                <a:effectLst/>
                <a:latin typeface="Arial" panose="020B0604020202020204" pitchFamily="34" charset="0"/>
                <a:cs typeface="Arial" panose="020B0604020202020204" pitchFamily="34" charset="0"/>
              </a:rPr>
              <a:t>​</a:t>
            </a:r>
            <a:br>
              <a:rPr lang="en-US" sz="1600" b="0" i="0" dirty="0">
                <a:solidFill>
                  <a:srgbClr val="000000"/>
                </a:solidFill>
                <a:effectLst/>
                <a:latin typeface="Arial" panose="020B0604020202020204" pitchFamily="34" charset="0"/>
                <a:cs typeface="Arial" panose="020B0604020202020204" pitchFamily="34" charset="0"/>
              </a:rPr>
            </a:br>
            <a:endParaRPr lang="en-IN" dirty="0"/>
          </a:p>
        </p:txBody>
      </p:sp>
    </p:spTree>
    <p:extLst>
      <p:ext uri="{BB962C8B-B14F-4D97-AF65-F5344CB8AC3E}">
        <p14:creationId xmlns:p14="http://schemas.microsoft.com/office/powerpoint/2010/main" val="174023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brief history of robotics and AI">
            <a:extLst>
              <a:ext uri="{FF2B5EF4-FFF2-40B4-BE49-F238E27FC236}">
                <a16:creationId xmlns:a16="http://schemas.microsoft.com/office/drawing/2014/main" id="{71E5C2A0-159A-4DE0-AC8B-40DCBD3EA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48A6FD-2C12-423C-807D-CE4B7B89B189}"/>
              </a:ext>
            </a:extLst>
          </p:cNvPr>
          <p:cNvSpPr txBox="1"/>
          <p:nvPr/>
        </p:nvSpPr>
        <p:spPr>
          <a:xfrm>
            <a:off x="0" y="357157"/>
            <a:ext cx="8105775" cy="5078313"/>
          </a:xfrm>
          <a:prstGeom prst="rect">
            <a:avLst/>
          </a:prstGeom>
          <a:noFill/>
        </p:spPr>
        <p:txBody>
          <a:bodyPr wrap="square" rtlCol="0">
            <a:spAutoFit/>
          </a:bodyPr>
          <a:lstStyle/>
          <a:p>
            <a:pPr algn="ctr"/>
            <a:r>
              <a:rPr lang="en-US" sz="5400" dirty="0">
                <a:latin typeface="Algerian" panose="04020705040A02060702" pitchFamily="82" charset="0"/>
              </a:rPr>
              <a:t>Concepts Used In The AI Model</a:t>
            </a:r>
          </a:p>
          <a:p>
            <a:pPr algn="ctr"/>
            <a:endParaRPr lang="en-US" sz="1600" dirty="0">
              <a:latin typeface="Arial" panose="020B0604020202020204" pitchFamily="34" charset="0"/>
              <a:cs typeface="Arial" panose="020B0604020202020204" pitchFamily="34" charset="0"/>
            </a:endParaRPr>
          </a:p>
          <a:p>
            <a:pPr algn="ctr"/>
            <a:endParaRPr lang="en-US" sz="1600" dirty="0">
              <a:latin typeface="Arial" panose="020B0604020202020204" pitchFamily="34" charset="0"/>
              <a:cs typeface="Arial" panose="020B0604020202020204" pitchFamily="34" charset="0"/>
            </a:endParaRPr>
          </a:p>
          <a:p>
            <a:pPr algn="ctr"/>
            <a:endParaRPr lang="en-US" sz="1600" dirty="0">
              <a:latin typeface="Arial" panose="020B0604020202020204" pitchFamily="34" charset="0"/>
              <a:cs typeface="Arial" panose="020B0604020202020204" pitchFamily="34" charset="0"/>
            </a:endParaRPr>
          </a:p>
          <a:p>
            <a:pPr marL="1714500" lvl="3" indent="-342900">
              <a:buFont typeface="+mj-lt"/>
              <a:buAutoNum type="arabicPeriod"/>
            </a:pPr>
            <a:r>
              <a:rPr lang="en-US" sz="2800" dirty="0">
                <a:latin typeface="Arial" panose="020B0604020202020204" pitchFamily="34" charset="0"/>
                <a:cs typeface="Arial" panose="020B0604020202020204" pitchFamily="34" charset="0"/>
              </a:rPr>
              <a:t>Computer Vision</a:t>
            </a:r>
          </a:p>
          <a:p>
            <a:pPr marL="1714500" lvl="3" indent="-342900">
              <a:buFont typeface="+mj-lt"/>
              <a:buAutoNum type="arabicPeriod"/>
            </a:pPr>
            <a:r>
              <a:rPr lang="en-US" sz="2800" dirty="0">
                <a:latin typeface="Arial" panose="020B0604020202020204" pitchFamily="34" charset="0"/>
                <a:cs typeface="Arial" panose="020B0604020202020204" pitchFamily="34" charset="0"/>
              </a:rPr>
              <a:t>OpenCV</a:t>
            </a:r>
          </a:p>
          <a:p>
            <a:pPr marL="1714500" lvl="3" indent="-342900">
              <a:buFont typeface="+mj-lt"/>
              <a:buAutoNum type="arabicPeriod"/>
            </a:pPr>
            <a:r>
              <a:rPr lang="en-US" sz="2800" dirty="0">
                <a:latin typeface="Arial" panose="020B0604020202020204" pitchFamily="34" charset="0"/>
                <a:cs typeface="Arial" panose="020B0604020202020204" pitchFamily="34" charset="0"/>
              </a:rPr>
              <a:t>YOLO</a:t>
            </a:r>
          </a:p>
          <a:p>
            <a:pPr marL="1714500" lvl="3" indent="-342900">
              <a:buFont typeface="+mj-lt"/>
              <a:buAutoNum type="arabicPeriod"/>
            </a:pPr>
            <a:r>
              <a:rPr lang="en-US" sz="2800" dirty="0">
                <a:latin typeface="Arial" panose="020B0604020202020204" pitchFamily="34" charset="0"/>
                <a:cs typeface="Arial" panose="020B0604020202020204" pitchFamily="34" charset="0"/>
              </a:rPr>
              <a:t>COCO</a:t>
            </a:r>
          </a:p>
          <a:p>
            <a:pPr marL="1714500" lvl="3" indent="-342900">
              <a:buFont typeface="+mj-lt"/>
              <a:buAutoNum type="arabicPeriod"/>
            </a:pPr>
            <a:r>
              <a:rPr lang="en-US" sz="2800" dirty="0">
                <a:latin typeface="Arial" panose="020B0604020202020204" pitchFamily="34" charset="0"/>
                <a:cs typeface="Arial" panose="020B0604020202020204" pitchFamily="34" charset="0"/>
              </a:rPr>
              <a:t>Deep Neural Network</a:t>
            </a:r>
          </a:p>
          <a:p>
            <a:pPr marL="1714500" lvl="3" indent="-342900">
              <a:buFont typeface="+mj-lt"/>
              <a:buAutoNum type="arabicPeriod"/>
            </a:pPr>
            <a:r>
              <a:rPr lang="en-US" sz="2800" dirty="0">
                <a:latin typeface="Arial" panose="020B0604020202020204" pitchFamily="34" charset="0"/>
                <a:cs typeface="Arial" panose="020B0604020202020204" pitchFamily="34" charset="0"/>
              </a:rPr>
              <a:t>Model WorkFlow</a:t>
            </a:r>
            <a:endParaRPr lang="en-IN" sz="2800" dirty="0">
              <a:latin typeface="Algerian" panose="04020705040A02060702" pitchFamily="82" charset="0"/>
            </a:endParaRPr>
          </a:p>
        </p:txBody>
      </p:sp>
    </p:spTree>
    <p:extLst>
      <p:ext uri="{BB962C8B-B14F-4D97-AF65-F5344CB8AC3E}">
        <p14:creationId xmlns:p14="http://schemas.microsoft.com/office/powerpoint/2010/main" val="36523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bstract Artificial Intelligence. Technology Web Background... Royalty Free  Cliparts, Vectors, And Stock Illustration. Image 96640470.">
            <a:extLst>
              <a:ext uri="{FF2B5EF4-FFF2-40B4-BE49-F238E27FC236}">
                <a16:creationId xmlns:a16="http://schemas.microsoft.com/office/drawing/2014/main" id="{59493D0E-05EB-46E3-BDBC-217EC11DA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599F4D-F539-4B49-9416-B8ED1A9AD203}"/>
              </a:ext>
            </a:extLst>
          </p:cNvPr>
          <p:cNvSpPr txBox="1"/>
          <p:nvPr/>
        </p:nvSpPr>
        <p:spPr>
          <a:xfrm>
            <a:off x="4924914" y="561062"/>
            <a:ext cx="6981825" cy="6432530"/>
          </a:xfrm>
          <a:prstGeom prst="rect">
            <a:avLst/>
          </a:prstGeom>
          <a:noFill/>
        </p:spPr>
        <p:txBody>
          <a:bodyPr wrap="square" rtlCol="0">
            <a:spAutoFit/>
          </a:bodyPr>
          <a:lstStyle/>
          <a:p>
            <a:pPr algn="ctr"/>
            <a:r>
              <a:rPr lang="en-US" sz="5400" dirty="0">
                <a:latin typeface="Algerian" panose="04020705040A02060702" pitchFamily="82" charset="0"/>
              </a:rPr>
              <a:t>COMPUTER VISION</a:t>
            </a:r>
          </a:p>
          <a:p>
            <a:pPr algn="ctr"/>
            <a:endParaRPr lang="en-US" sz="1600" dirty="0">
              <a:latin typeface="Algerian" panose="04020705040A02060702" pitchFamily="82" charset="0"/>
            </a:endParaRPr>
          </a:p>
          <a:p>
            <a:r>
              <a:rPr lang="en-US" dirty="0">
                <a:latin typeface="Arial" panose="020B0604020202020204" pitchFamily="34" charset="0"/>
                <a:cs typeface="Arial" panose="020B0604020202020204" pitchFamily="34" charset="0"/>
              </a:rPr>
              <a:t>Computer Vision, customarily called as CV is a field of study that works on developing techniques to help computer to “see” and understand the content of digital images.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Computer vision is thus an automated extraction of information from images which can include anything from 3D models, camera position, object detection and recognition to grouping and searching image content.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 studying biological vision requires understanding of the perception of organs like eyes and interpretation of perception within the brain. Also, visual world has huge inherent complexity which makes the problem more challenging.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Much progress has been made in the field but there is still a long way to go.</a:t>
            </a:r>
          </a:p>
          <a:p>
            <a:pPr algn="ctr"/>
            <a:endParaRPr lang="en-IN" sz="5400" dirty="0">
              <a:latin typeface="Algerian" panose="04020705040A02060702" pitchFamily="82" charset="0"/>
            </a:endParaRPr>
          </a:p>
        </p:txBody>
      </p:sp>
    </p:spTree>
    <p:extLst>
      <p:ext uri="{BB962C8B-B14F-4D97-AF65-F5344CB8AC3E}">
        <p14:creationId xmlns:p14="http://schemas.microsoft.com/office/powerpoint/2010/main" val="411995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C8FDDEA-7706-41E1-BC94-B3FD1B682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1050" y="1962150"/>
            <a:ext cx="342900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7D598D-A2BF-4C9F-BB73-34DE9A3C6D5A}"/>
              </a:ext>
            </a:extLst>
          </p:cNvPr>
          <p:cNvSpPr txBox="1"/>
          <p:nvPr/>
        </p:nvSpPr>
        <p:spPr>
          <a:xfrm>
            <a:off x="247649" y="128096"/>
            <a:ext cx="8029576" cy="6601807"/>
          </a:xfrm>
          <a:prstGeom prst="rect">
            <a:avLst/>
          </a:prstGeom>
          <a:noFill/>
        </p:spPr>
        <p:txBody>
          <a:bodyPr wrap="square" rtlCol="0">
            <a:spAutoFit/>
          </a:bodyPr>
          <a:lstStyle/>
          <a:p>
            <a:r>
              <a:rPr lang="en-US" sz="6000" b="0" i="0" u="none" strike="noStrike" dirty="0">
                <a:solidFill>
                  <a:srgbClr val="000000"/>
                </a:solidFill>
                <a:effectLst/>
                <a:latin typeface="Algerian" panose="04020705040A02060702" pitchFamily="82" charset="0"/>
              </a:rPr>
              <a:t>                      Open CV</a:t>
            </a:r>
          </a:p>
          <a:p>
            <a:endParaRPr lang="en-US" sz="1100" dirty="0">
              <a:solidFill>
                <a:srgbClr val="000000"/>
              </a:solidFill>
              <a:latin typeface="Algerian" panose="04020705040A02060702" pitchFamily="82" charset="0"/>
              <a:cs typeface="Arial" panose="020B0604020202020204" pitchFamily="34" charset="0"/>
            </a:endParaRPr>
          </a:p>
          <a:p>
            <a:r>
              <a:rPr lang="en-US" sz="1600" b="0" i="0" u="none" strike="noStrike" dirty="0">
                <a:solidFill>
                  <a:srgbClr val="000000"/>
                </a:solidFill>
                <a:effectLst/>
                <a:latin typeface="Arial" panose="020B0604020202020204" pitchFamily="34" charset="0"/>
                <a:cs typeface="Arial" panose="020B0604020202020204" pitchFamily="34" charset="0"/>
              </a:rPr>
              <a:t>Open Source Computer Vision Library is an open source computer vision and machine learning software library. OpenCV was built to provide a common infrastructure for computer vision applications and to accelerate the use of machine perception in the commercial products.</a:t>
            </a:r>
          </a:p>
          <a:p>
            <a:endParaRPr lang="en-US" sz="1600" dirty="0">
              <a:solidFill>
                <a:srgbClr val="000000"/>
              </a:solidFill>
              <a:latin typeface="Algerian" panose="04020705040A02060702" pitchFamily="82" charset="0"/>
              <a:cs typeface="Arial" panose="020B0604020202020204" pitchFamily="34" charset="0"/>
            </a:endParaRPr>
          </a:p>
          <a:p>
            <a:pPr algn="l" rtl="0" fontAlgn="base"/>
            <a:r>
              <a:rPr lang="en-US" sz="1600" b="1" i="0" u="none" strike="noStrike" dirty="0">
                <a:solidFill>
                  <a:srgbClr val="000000"/>
                </a:solidFill>
                <a:effectLst/>
                <a:latin typeface="Arial" panose="020B0604020202020204" pitchFamily="34" charset="0"/>
                <a:cs typeface="Arial" panose="020B0604020202020204" pitchFamily="34" charset="0"/>
              </a:rPr>
              <a:t>Currently OpenCV’s deployed uses span all around the world from :- </a:t>
            </a:r>
          </a:p>
          <a:p>
            <a:pPr algn="l" rtl="0" fontAlgn="base"/>
            <a:endParaRPr lang="en-US" sz="1600" b="1" i="0" dirty="0">
              <a:solidFill>
                <a:srgbClr val="000000"/>
              </a:solidFill>
              <a:effectLst/>
              <a:latin typeface="Arial" panose="020B0604020202020204" pitchFamily="34" charset="0"/>
              <a:cs typeface="Arial" panose="020B0604020202020204" pitchFamily="34" charset="0"/>
            </a:endParaRP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Stitching street view images together</a:t>
            </a:r>
            <a:r>
              <a:rPr lang="en-US" sz="1600" b="0" i="0" dirty="0">
                <a:solidFill>
                  <a:srgbClr val="000000"/>
                </a:solidFill>
                <a:effectLst/>
                <a:latin typeface="Arial" panose="020B0604020202020204" pitchFamily="34" charset="0"/>
                <a:cs typeface="Arial" panose="020B0604020202020204" pitchFamily="34" charset="0"/>
              </a:rPr>
              <a:t>​</a:t>
            </a: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Detecting intrusions in surveillance video in Israel</a:t>
            </a:r>
            <a:r>
              <a:rPr lang="en-US" sz="1600" b="0" i="0" dirty="0">
                <a:solidFill>
                  <a:srgbClr val="000000"/>
                </a:solidFill>
                <a:effectLst/>
                <a:latin typeface="Arial" panose="020B0604020202020204" pitchFamily="34" charset="0"/>
                <a:cs typeface="Arial" panose="020B0604020202020204" pitchFamily="34" charset="0"/>
              </a:rPr>
              <a:t>​</a:t>
            </a: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Monitoring mine equipment in China</a:t>
            </a:r>
            <a:r>
              <a:rPr lang="en-US" sz="1600" b="0" i="0" dirty="0">
                <a:solidFill>
                  <a:srgbClr val="000000"/>
                </a:solidFill>
                <a:effectLst/>
                <a:latin typeface="Arial" panose="020B0604020202020204" pitchFamily="34" charset="0"/>
                <a:cs typeface="Arial" panose="020B0604020202020204" pitchFamily="34" charset="0"/>
              </a:rPr>
              <a:t>​</a:t>
            </a: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Helping robots navigate</a:t>
            </a:r>
            <a:r>
              <a:rPr lang="en-US" sz="1600" b="0" i="0" dirty="0">
                <a:solidFill>
                  <a:srgbClr val="000000"/>
                </a:solidFill>
                <a:effectLst/>
                <a:latin typeface="Arial" panose="020B0604020202020204" pitchFamily="34" charset="0"/>
                <a:cs typeface="Arial" panose="020B0604020202020204" pitchFamily="34" charset="0"/>
              </a:rPr>
              <a:t>​</a:t>
            </a: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Pick up objects at Willow Garage</a:t>
            </a:r>
            <a:r>
              <a:rPr lang="en-US" sz="1600" b="0" i="0" dirty="0">
                <a:solidFill>
                  <a:srgbClr val="000000"/>
                </a:solidFill>
                <a:effectLst/>
                <a:latin typeface="Arial" panose="020B0604020202020204" pitchFamily="34" charset="0"/>
                <a:cs typeface="Arial" panose="020B0604020202020204" pitchFamily="34" charset="0"/>
              </a:rPr>
              <a:t>​</a:t>
            </a: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Detection of swimming pool drowning accidents in Europe</a:t>
            </a:r>
            <a:r>
              <a:rPr lang="en-US" sz="1600" b="0" i="0" dirty="0">
                <a:solidFill>
                  <a:srgbClr val="000000"/>
                </a:solidFill>
                <a:effectLst/>
                <a:latin typeface="Arial" panose="020B0604020202020204" pitchFamily="34" charset="0"/>
                <a:cs typeface="Arial" panose="020B0604020202020204" pitchFamily="34" charset="0"/>
              </a:rPr>
              <a:t>​</a:t>
            </a: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Running interactive art in Spain and New York</a:t>
            </a:r>
            <a:r>
              <a:rPr lang="en-US" sz="1600" b="0" i="0" dirty="0">
                <a:solidFill>
                  <a:srgbClr val="000000"/>
                </a:solidFill>
                <a:effectLst/>
                <a:latin typeface="Arial" panose="020B0604020202020204" pitchFamily="34" charset="0"/>
                <a:cs typeface="Arial" panose="020B0604020202020204" pitchFamily="34" charset="0"/>
              </a:rPr>
              <a:t>​</a:t>
            </a: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Checking runways for debris in Turkey</a:t>
            </a:r>
            <a:r>
              <a:rPr lang="en-US" sz="1600" b="0" i="0" dirty="0">
                <a:solidFill>
                  <a:srgbClr val="000000"/>
                </a:solidFill>
                <a:effectLst/>
                <a:latin typeface="Arial" panose="020B0604020202020204" pitchFamily="34" charset="0"/>
                <a:cs typeface="Arial" panose="020B0604020202020204" pitchFamily="34" charset="0"/>
              </a:rPr>
              <a:t>​</a:t>
            </a: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Inspecting labels on products in factories around the world</a:t>
            </a:r>
            <a:r>
              <a:rPr lang="en-US" sz="1600" b="0" i="0" dirty="0">
                <a:solidFill>
                  <a:srgbClr val="000000"/>
                </a:solidFill>
                <a:effectLst/>
                <a:latin typeface="Arial" panose="020B0604020202020204" pitchFamily="34" charset="0"/>
                <a:cs typeface="Arial" panose="020B0604020202020204" pitchFamily="34" charset="0"/>
              </a:rPr>
              <a:t>​</a:t>
            </a:r>
          </a:p>
          <a:p>
            <a:pPr marL="1200150" lvl="2" indent="-285750" fontAlgn="base">
              <a:buFont typeface="Arial" panose="020B0604020202020204" pitchFamily="34" charset="0"/>
              <a:buChar char="•"/>
            </a:pPr>
            <a:r>
              <a:rPr lang="en-US" sz="1600" b="0" i="0" u="none" strike="noStrike" dirty="0">
                <a:solidFill>
                  <a:srgbClr val="000000"/>
                </a:solidFill>
                <a:effectLst/>
                <a:latin typeface="Arial" panose="020B0604020202020204" pitchFamily="34" charset="0"/>
                <a:cs typeface="Arial" panose="020B0604020202020204" pitchFamily="34" charset="0"/>
              </a:rPr>
              <a:t>Face </a:t>
            </a:r>
            <a:r>
              <a:rPr lang="en-US" sz="1600" dirty="0">
                <a:solidFill>
                  <a:srgbClr val="000000"/>
                </a:solidFill>
                <a:latin typeface="Arial" panose="020B0604020202020204" pitchFamily="34" charset="0"/>
                <a:cs typeface="Arial" panose="020B0604020202020204" pitchFamily="34" charset="0"/>
              </a:rPr>
              <a:t>D</a:t>
            </a:r>
            <a:r>
              <a:rPr lang="en-US" sz="1600" b="0" i="0" u="none" strike="noStrike" dirty="0">
                <a:solidFill>
                  <a:srgbClr val="000000"/>
                </a:solidFill>
                <a:effectLst/>
                <a:latin typeface="Arial" panose="020B0604020202020204" pitchFamily="34" charset="0"/>
                <a:cs typeface="Arial" panose="020B0604020202020204" pitchFamily="34" charset="0"/>
              </a:rPr>
              <a:t>etection in Japan</a:t>
            </a:r>
          </a:p>
          <a:p>
            <a:pPr lvl="2" fontAlgn="base"/>
            <a:endParaRPr lang="en-US" sz="1600" u="none" strike="noStrike" dirty="0">
              <a:solidFill>
                <a:srgbClr val="000000"/>
              </a:solidFill>
              <a:latin typeface="Arial" panose="020B0604020202020204" pitchFamily="34" charset="0"/>
              <a:cs typeface="Arial" panose="020B0604020202020204" pitchFamily="34" charset="0"/>
            </a:endParaRPr>
          </a:p>
          <a:p>
            <a:pPr rtl="0" fontAlgn="base"/>
            <a:r>
              <a:rPr lang="en-US" sz="1600" b="0" i="0" u="none" strike="noStrike" dirty="0">
                <a:solidFill>
                  <a:srgbClr val="000000"/>
                </a:solidFill>
                <a:effectLst/>
                <a:latin typeface="Arial" panose="020B0604020202020204" pitchFamily="34" charset="0"/>
                <a:cs typeface="Arial" panose="020B0604020202020204" pitchFamily="34" charset="0"/>
              </a:rPr>
              <a:t>The library is used extensively in companies, research groups and by governmental bodies. </a:t>
            </a:r>
          </a:p>
          <a:p>
            <a:pPr rtl="0" fontAlgn="base"/>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411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0-12-31 at 00.31.53">
            <a:hlinkClick r:id="" action="ppaction://media"/>
            <a:extLst>
              <a:ext uri="{FF2B5EF4-FFF2-40B4-BE49-F238E27FC236}">
                <a16:creationId xmlns:a16="http://schemas.microsoft.com/office/drawing/2014/main" id="{0F8C3847-DD72-4EFE-953E-63D7AE3D61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8656" y="344231"/>
            <a:ext cx="11214687" cy="6169538"/>
          </a:xfrm>
          <a:prstGeom prst="rect">
            <a:avLst/>
          </a:prstGeom>
        </p:spPr>
      </p:pic>
    </p:spTree>
    <p:extLst>
      <p:ext uri="{BB962C8B-B14F-4D97-AF65-F5344CB8AC3E}">
        <p14:creationId xmlns:p14="http://schemas.microsoft.com/office/powerpoint/2010/main" val="168727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34AFE9A-D05A-439E-AD6D-4485236CF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9B7C0C-A221-4B16-824C-3B9C86BA07E3}"/>
              </a:ext>
            </a:extLst>
          </p:cNvPr>
          <p:cNvSpPr txBox="1"/>
          <p:nvPr/>
        </p:nvSpPr>
        <p:spPr>
          <a:xfrm>
            <a:off x="142875" y="272702"/>
            <a:ext cx="6172200" cy="61247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8000" dirty="0">
                <a:solidFill>
                  <a:schemeClr val="tx1"/>
                </a:solidFill>
                <a:latin typeface="Algerian" panose="04020705040A02060702" pitchFamily="82" charset="0"/>
              </a:rPr>
              <a:t>YOLO</a:t>
            </a:r>
          </a:p>
          <a:p>
            <a:pPr algn="ctr"/>
            <a:endParaRPr lang="en-US" sz="1200" dirty="0">
              <a:latin typeface="Algerian" panose="04020705040A02060702" pitchFamily="82" charset="0"/>
            </a:endParaRPr>
          </a:p>
          <a:p>
            <a:pPr algn="ctr"/>
            <a:endParaRPr lang="en-US" sz="1200" dirty="0">
              <a:latin typeface="Algerian" panose="04020705040A02060702" pitchFamily="82" charset="0"/>
            </a:endParaRPr>
          </a:p>
          <a:p>
            <a:pPr marL="285750" indent="-285750">
              <a:buFont typeface="Wingdings" panose="05000000000000000000" pitchFamily="2" charset="2"/>
              <a:buChar char="Ø"/>
            </a:pPr>
            <a:r>
              <a:rPr lang="en-US" b="0" i="0" u="none" strike="noStrike" dirty="0">
                <a:solidFill>
                  <a:srgbClr val="000000"/>
                </a:solidFill>
                <a:effectLst/>
                <a:latin typeface="Arial" panose="020B0604020202020204" pitchFamily="34" charset="0"/>
                <a:cs typeface="Arial" panose="020B0604020202020204" pitchFamily="34" charset="0"/>
              </a:rPr>
              <a:t>YOLO </a:t>
            </a:r>
            <a:r>
              <a:rPr lang="en-US" dirty="0">
                <a:solidFill>
                  <a:srgbClr val="000000"/>
                </a:solidFill>
                <a:latin typeface="Arial" panose="020B0604020202020204" pitchFamily="34" charset="0"/>
                <a:cs typeface="Arial" panose="020B0604020202020204" pitchFamily="34" charset="0"/>
              </a:rPr>
              <a:t>s</a:t>
            </a:r>
            <a:r>
              <a:rPr lang="en-US" b="0" i="0" u="none" strike="noStrike" dirty="0">
                <a:solidFill>
                  <a:srgbClr val="000000"/>
                </a:solidFill>
                <a:effectLst/>
                <a:latin typeface="Arial" panose="020B0604020202020204" pitchFamily="34" charset="0"/>
                <a:cs typeface="Arial" panose="020B0604020202020204" pitchFamily="34" charset="0"/>
              </a:rPr>
              <a:t>tands for </a:t>
            </a:r>
            <a:r>
              <a:rPr lang="en-US" b="1" i="0" u="none" strike="noStrike" dirty="0">
                <a:solidFill>
                  <a:srgbClr val="000000"/>
                </a:solidFill>
                <a:effectLst/>
                <a:latin typeface="Arial" panose="020B0604020202020204" pitchFamily="34" charset="0"/>
                <a:cs typeface="Arial" panose="020B0604020202020204" pitchFamily="34" charset="0"/>
              </a:rPr>
              <a:t>Y</a:t>
            </a:r>
            <a:r>
              <a:rPr lang="en-US" b="0" i="0" u="none" strike="noStrike" dirty="0">
                <a:solidFill>
                  <a:srgbClr val="000000"/>
                </a:solidFill>
                <a:effectLst/>
                <a:latin typeface="Arial" panose="020B0604020202020204" pitchFamily="34" charset="0"/>
                <a:cs typeface="Arial" panose="020B0604020202020204" pitchFamily="34" charset="0"/>
              </a:rPr>
              <a:t>ou </a:t>
            </a:r>
            <a:r>
              <a:rPr lang="en-US" b="1" i="0" u="none" strike="noStrike" dirty="0">
                <a:solidFill>
                  <a:srgbClr val="000000"/>
                </a:solidFill>
                <a:effectLst/>
                <a:latin typeface="Arial" panose="020B0604020202020204" pitchFamily="34" charset="0"/>
                <a:cs typeface="Arial" panose="020B0604020202020204" pitchFamily="34" charset="0"/>
              </a:rPr>
              <a:t>O</a:t>
            </a:r>
            <a:r>
              <a:rPr lang="en-US" b="0" i="0" u="none" strike="noStrike" dirty="0">
                <a:solidFill>
                  <a:srgbClr val="000000"/>
                </a:solidFill>
                <a:effectLst/>
                <a:latin typeface="Arial" panose="020B0604020202020204" pitchFamily="34" charset="0"/>
                <a:cs typeface="Arial" panose="020B0604020202020204" pitchFamily="34" charset="0"/>
              </a:rPr>
              <a:t>nly </a:t>
            </a:r>
            <a:r>
              <a:rPr lang="en-US" b="1" i="0" u="none" strike="noStrike" dirty="0">
                <a:solidFill>
                  <a:srgbClr val="000000"/>
                </a:solidFill>
                <a:effectLst/>
                <a:latin typeface="Arial" panose="020B0604020202020204" pitchFamily="34" charset="0"/>
                <a:cs typeface="Arial" panose="020B0604020202020204" pitchFamily="34" charset="0"/>
              </a:rPr>
              <a:t>L</a:t>
            </a:r>
            <a:r>
              <a:rPr lang="en-US" b="0" i="0" u="none" strike="noStrike" dirty="0">
                <a:solidFill>
                  <a:srgbClr val="000000"/>
                </a:solidFill>
                <a:effectLst/>
                <a:latin typeface="Arial" panose="020B0604020202020204" pitchFamily="34" charset="0"/>
                <a:cs typeface="Arial" panose="020B0604020202020204" pitchFamily="34" charset="0"/>
              </a:rPr>
              <a:t>ook </a:t>
            </a:r>
            <a:r>
              <a:rPr lang="en-US" b="1" i="0" u="none" strike="noStrike" dirty="0">
                <a:solidFill>
                  <a:srgbClr val="000000"/>
                </a:solidFill>
                <a:effectLst/>
                <a:latin typeface="Arial" panose="020B0604020202020204" pitchFamily="34" charset="0"/>
                <a:cs typeface="Arial" panose="020B0604020202020204" pitchFamily="34" charset="0"/>
              </a:rPr>
              <a:t>O</a:t>
            </a:r>
            <a:r>
              <a:rPr lang="en-US" b="0" i="0" u="none" strike="noStrike" dirty="0">
                <a:solidFill>
                  <a:srgbClr val="000000"/>
                </a:solidFill>
                <a:effectLst/>
                <a:latin typeface="Arial" panose="020B0604020202020204" pitchFamily="34" charset="0"/>
                <a:cs typeface="Arial" panose="020B0604020202020204" pitchFamily="34" charset="0"/>
              </a:rPr>
              <a:t>nce.</a:t>
            </a:r>
          </a:p>
          <a:p>
            <a:pPr marL="285750" indent="-285750">
              <a:buFont typeface="Wingdings" panose="05000000000000000000" pitchFamily="2" charset="2"/>
              <a:buChar char="Ø"/>
            </a:pPr>
            <a:endParaRPr lang="en-US" b="0" i="0" u="none" strike="noStrike" dirty="0">
              <a:solidFill>
                <a:srgbClr val="000000"/>
              </a:solidFill>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solidFill>
                  <a:srgbClr val="000000"/>
                </a:solidFill>
                <a:latin typeface="Arial" panose="020B0604020202020204" pitchFamily="34" charset="0"/>
                <a:cs typeface="Arial" panose="020B0604020202020204" pitchFamily="34" charset="0"/>
              </a:rPr>
              <a:t>It</a:t>
            </a:r>
            <a:r>
              <a:rPr lang="en-US" b="0" i="0" u="none" strike="noStrike" dirty="0">
                <a:solidFill>
                  <a:srgbClr val="000000"/>
                </a:solidFill>
                <a:effectLst/>
                <a:latin typeface="Arial" panose="020B0604020202020204" pitchFamily="34" charset="0"/>
                <a:cs typeface="Arial" panose="020B0604020202020204" pitchFamily="34" charset="0"/>
              </a:rPr>
              <a:t> applies a single neural network to the full image and divides the image into regions and predicts bounding boxes and probabilities for each region. </a:t>
            </a:r>
          </a:p>
          <a:p>
            <a:pPr marL="285750" indent="-285750">
              <a:buFont typeface="Wingdings" panose="05000000000000000000" pitchFamily="2" charset="2"/>
              <a:buChar char="Ø"/>
            </a:pPr>
            <a:endParaRPr lang="en-US" dirty="0">
              <a:solidFill>
                <a:srgbClr val="00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b="0" i="0" u="none" strike="noStrike" dirty="0">
                <a:solidFill>
                  <a:srgbClr val="000000"/>
                </a:solidFill>
                <a:effectLst/>
                <a:latin typeface="Arial" panose="020B0604020202020204" pitchFamily="34" charset="0"/>
                <a:cs typeface="Arial" panose="020B0604020202020204" pitchFamily="34" charset="0"/>
              </a:rPr>
              <a:t>It also makes predictions with a single network evaluation unlike systems like R-CNN.</a:t>
            </a:r>
          </a:p>
          <a:p>
            <a:pPr marL="285750" indent="-285750">
              <a:buFont typeface="Wingdings" panose="05000000000000000000" pitchFamily="2" charset="2"/>
              <a:buChar char="Ø"/>
            </a:pPr>
            <a:endParaRPr lang="en-US" b="0" i="0" u="none" strike="noStrike" dirty="0">
              <a:solidFill>
                <a:srgbClr val="000000"/>
              </a:solidFill>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b="0" i="0" u="none" strike="noStrike" dirty="0">
                <a:solidFill>
                  <a:srgbClr val="000000"/>
                </a:solidFill>
                <a:effectLst/>
                <a:latin typeface="Arial" panose="020B0604020202020204" pitchFamily="34" charset="0"/>
                <a:cs typeface="Arial" panose="020B0604020202020204" pitchFamily="34" charset="0"/>
              </a:rPr>
              <a:t>This makes it extremely fast, more than 1000x faster than R-CNN and 100x faster than FAST R-CNN.</a:t>
            </a:r>
          </a:p>
          <a:p>
            <a:pPr marL="285750" indent="-285750">
              <a:buFont typeface="Wingdings" panose="05000000000000000000" pitchFamily="2" charset="2"/>
              <a:buChar char="Ø"/>
            </a:pPr>
            <a:br>
              <a:rPr lang="en-US" b="0" i="0" dirty="0">
                <a:solidFill>
                  <a:srgbClr val="000000"/>
                </a:solidFill>
                <a:effectLst/>
                <a:latin typeface="Arial" panose="020B0604020202020204" pitchFamily="34" charset="0"/>
                <a:cs typeface="Arial" panose="020B0604020202020204" pitchFamily="34" charset="0"/>
              </a:rPr>
            </a:br>
            <a:r>
              <a:rPr lang="en-US" b="0" i="0" u="none" strike="noStrike" dirty="0">
                <a:solidFill>
                  <a:srgbClr val="000000"/>
                </a:solidFill>
                <a:effectLst/>
                <a:latin typeface="Arial" panose="020B0604020202020204" pitchFamily="34" charset="0"/>
                <a:cs typeface="Arial" panose="020B0604020202020204" pitchFamily="34" charset="0"/>
              </a:rPr>
              <a:t>Running YOLO </a:t>
            </a:r>
            <a:r>
              <a:rPr lang="en-US" dirty="0">
                <a:solidFill>
                  <a:srgbClr val="000000"/>
                </a:solidFill>
                <a:latin typeface="Arial" panose="020B0604020202020204" pitchFamily="34" charset="0"/>
                <a:cs typeface="Arial" panose="020B0604020202020204" pitchFamily="34" charset="0"/>
              </a:rPr>
              <a:t>can be made more interesting also</a:t>
            </a:r>
            <a:r>
              <a:rPr lang="en-US" b="0" i="0" u="none" strike="noStrike" dirty="0">
                <a:solidFill>
                  <a:srgbClr val="000000"/>
                </a:solidFill>
                <a:effectLst/>
                <a:latin typeface="Arial" panose="020B0604020202020204" pitchFamily="34" charset="0"/>
                <a:cs typeface="Arial" panose="020B0604020202020204" pitchFamily="34" charset="0"/>
              </a:rPr>
              <a:t> run it on the input from a webcam!</a:t>
            </a:r>
            <a:r>
              <a:rPr lang="en-US" b="0" i="0" dirty="0">
                <a:solidFill>
                  <a:srgbClr val="000000"/>
                </a:solidFill>
                <a:effectLst/>
                <a:latin typeface="Arial" panose="020B0604020202020204" pitchFamily="34" charset="0"/>
                <a:cs typeface="Arial" panose="020B0604020202020204" pitchFamily="34" charset="0"/>
              </a:rPr>
              <a:t>​</a:t>
            </a:r>
            <a:endParaRPr lang="en-IN" dirty="0"/>
          </a:p>
          <a:p>
            <a:endParaRPr lang="en-IN" dirty="0"/>
          </a:p>
          <a:p>
            <a:pPr algn="ctr"/>
            <a:endParaRPr lang="en-IN" dirty="0"/>
          </a:p>
        </p:txBody>
      </p:sp>
    </p:spTree>
    <p:extLst>
      <p:ext uri="{BB962C8B-B14F-4D97-AF65-F5344CB8AC3E}">
        <p14:creationId xmlns:p14="http://schemas.microsoft.com/office/powerpoint/2010/main" val="1490385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34AFE9A-D05A-439E-AD6D-4485236CF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9B7C0C-A221-4B16-824C-3B9C86BA07E3}"/>
              </a:ext>
            </a:extLst>
          </p:cNvPr>
          <p:cNvSpPr txBox="1"/>
          <p:nvPr/>
        </p:nvSpPr>
        <p:spPr>
          <a:xfrm>
            <a:off x="200026" y="272702"/>
            <a:ext cx="6410324" cy="625812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8000" dirty="0">
                <a:solidFill>
                  <a:schemeClr val="tx1"/>
                </a:solidFill>
                <a:latin typeface="Algerian" panose="04020705040A02060702" pitchFamily="82" charset="0"/>
              </a:rPr>
              <a:t>COCO</a:t>
            </a:r>
          </a:p>
          <a:p>
            <a:pPr algn="ctr"/>
            <a:endParaRPr lang="en-US" dirty="0">
              <a:latin typeface="Algerian" panose="04020705040A02060702" pitchFamily="82" charset="0"/>
            </a:endParaRPr>
          </a:p>
          <a:p>
            <a:pPr rtl="0" fontAlgn="base"/>
            <a:r>
              <a:rPr lang="en-US" b="0" i="0" u="none" strike="noStrike" dirty="0">
                <a:solidFill>
                  <a:srgbClr val="000000"/>
                </a:solidFill>
                <a:effectLst/>
                <a:latin typeface="Arial" panose="020B0604020202020204" pitchFamily="34" charset="0"/>
                <a:cs typeface="Arial" panose="020B0604020202020204" pitchFamily="34" charset="0"/>
              </a:rPr>
              <a:t>Common Objects in Context (COCO) is a large-scale object detection, segmentation and captioning database that aims to  enable future research for object detection.</a:t>
            </a:r>
          </a:p>
          <a:p>
            <a:pPr rtl="0" fontAlgn="base"/>
            <a:br>
              <a:rPr lang="en-US" b="0" i="0" dirty="0">
                <a:solidFill>
                  <a:srgbClr val="000000"/>
                </a:solidFill>
                <a:effectLst/>
                <a:latin typeface="Arial" panose="020B0604020202020204" pitchFamily="34" charset="0"/>
                <a:cs typeface="Arial" panose="020B0604020202020204" pitchFamily="34" charset="0"/>
              </a:rPr>
            </a:br>
            <a:r>
              <a:rPr lang="en-US" b="1" i="0" u="none" strike="noStrike" dirty="0">
                <a:solidFill>
                  <a:srgbClr val="000000"/>
                </a:solidFill>
                <a:effectLst/>
                <a:latin typeface="Arial" panose="020B0604020202020204" pitchFamily="34" charset="0"/>
                <a:cs typeface="Arial" panose="020B0604020202020204" pitchFamily="34" charset="0"/>
              </a:rPr>
              <a:t>COCO has several features:</a:t>
            </a:r>
            <a:r>
              <a:rPr lang="en-US" b="1" i="0" dirty="0">
                <a:solidFill>
                  <a:srgbClr val="000000"/>
                </a:solidFill>
                <a:effectLst/>
                <a:latin typeface="Arial" panose="020B0604020202020204" pitchFamily="34" charset="0"/>
                <a:cs typeface="Arial" panose="020B0604020202020204" pitchFamily="34" charset="0"/>
              </a:rPr>
              <a:t>​</a:t>
            </a:r>
          </a:p>
          <a:p>
            <a:pPr marL="742950" lvl="1" indent="-285750" fontAlgn="base">
              <a:lnSpc>
                <a:spcPct val="150000"/>
              </a:lnSpc>
              <a:buFont typeface="Arial" panose="020B0604020202020204" pitchFamily="34" charset="0"/>
              <a:buChar char="•"/>
            </a:pPr>
            <a:r>
              <a:rPr lang="en-US" i="0" u="none" strike="noStrike" dirty="0">
                <a:solidFill>
                  <a:srgbClr val="000000"/>
                </a:solidFill>
                <a:effectLst/>
                <a:latin typeface="Arial" panose="020B0604020202020204" pitchFamily="34" charset="0"/>
                <a:cs typeface="Arial" panose="020B0604020202020204" pitchFamily="34" charset="0"/>
              </a:rPr>
              <a:t>Object segmentation</a:t>
            </a:r>
            <a:r>
              <a:rPr lang="en-US" i="0" dirty="0">
                <a:solidFill>
                  <a:srgbClr val="000000"/>
                </a:solidFill>
                <a:effectLst/>
                <a:latin typeface="Arial" panose="020B0604020202020204" pitchFamily="34" charset="0"/>
                <a:cs typeface="Arial" panose="020B0604020202020204" pitchFamily="34" charset="0"/>
              </a:rPr>
              <a:t>​</a:t>
            </a:r>
          </a:p>
          <a:p>
            <a:pPr marL="742950" lvl="1" indent="-285750" fontAlgn="base">
              <a:lnSpc>
                <a:spcPct val="150000"/>
              </a:lnSpc>
              <a:buFont typeface="Arial" panose="020B0604020202020204" pitchFamily="34" charset="0"/>
              <a:buChar char="•"/>
            </a:pPr>
            <a:r>
              <a:rPr lang="en-US" i="0" u="none" strike="noStrike" dirty="0">
                <a:solidFill>
                  <a:srgbClr val="000000"/>
                </a:solidFill>
                <a:effectLst/>
                <a:latin typeface="Arial" panose="020B0604020202020204" pitchFamily="34" charset="0"/>
                <a:cs typeface="Arial" panose="020B0604020202020204" pitchFamily="34" charset="0"/>
              </a:rPr>
              <a:t>Recognition in context</a:t>
            </a:r>
            <a:r>
              <a:rPr lang="en-US" i="0" dirty="0">
                <a:solidFill>
                  <a:srgbClr val="000000"/>
                </a:solidFill>
                <a:effectLst/>
                <a:latin typeface="Arial" panose="020B0604020202020204" pitchFamily="34" charset="0"/>
                <a:cs typeface="Arial" panose="020B0604020202020204" pitchFamily="34" charset="0"/>
              </a:rPr>
              <a:t>​</a:t>
            </a:r>
          </a:p>
          <a:p>
            <a:pPr marL="742950" lvl="1" indent="-285750" fontAlgn="base">
              <a:lnSpc>
                <a:spcPct val="150000"/>
              </a:lnSpc>
              <a:buFont typeface="Arial" panose="020B0604020202020204" pitchFamily="34" charset="0"/>
              <a:buChar char="•"/>
            </a:pPr>
            <a:r>
              <a:rPr lang="en-US" i="0" u="none" strike="noStrike" dirty="0">
                <a:solidFill>
                  <a:srgbClr val="000000"/>
                </a:solidFill>
                <a:effectLst/>
                <a:latin typeface="Arial" panose="020B0604020202020204" pitchFamily="34" charset="0"/>
                <a:cs typeface="Arial" panose="020B0604020202020204" pitchFamily="34" charset="0"/>
              </a:rPr>
              <a:t>330K images (&gt;200K labeled)</a:t>
            </a:r>
            <a:r>
              <a:rPr lang="en-US" i="0" dirty="0">
                <a:solidFill>
                  <a:srgbClr val="000000"/>
                </a:solidFill>
                <a:effectLst/>
                <a:latin typeface="Arial" panose="020B0604020202020204" pitchFamily="34" charset="0"/>
                <a:cs typeface="Arial" panose="020B0604020202020204" pitchFamily="34" charset="0"/>
              </a:rPr>
              <a:t>​</a:t>
            </a:r>
          </a:p>
          <a:p>
            <a:pPr marL="742950" lvl="1" indent="-285750" fontAlgn="base">
              <a:lnSpc>
                <a:spcPct val="150000"/>
              </a:lnSpc>
              <a:buFont typeface="Arial" panose="020B0604020202020204" pitchFamily="34" charset="0"/>
              <a:buChar char="•"/>
            </a:pPr>
            <a:r>
              <a:rPr lang="en-US" i="0" u="none" strike="noStrike" dirty="0">
                <a:solidFill>
                  <a:srgbClr val="000000"/>
                </a:solidFill>
                <a:effectLst/>
                <a:latin typeface="Arial" panose="020B0604020202020204" pitchFamily="34" charset="0"/>
                <a:cs typeface="Arial" panose="020B0604020202020204" pitchFamily="34" charset="0"/>
              </a:rPr>
              <a:t>1.5 million object instances</a:t>
            </a:r>
            <a:r>
              <a:rPr lang="en-US" i="0" dirty="0">
                <a:solidFill>
                  <a:srgbClr val="000000"/>
                </a:solidFill>
                <a:effectLst/>
                <a:latin typeface="Arial" panose="020B0604020202020204" pitchFamily="34" charset="0"/>
                <a:cs typeface="Arial" panose="020B0604020202020204" pitchFamily="34" charset="0"/>
              </a:rPr>
              <a:t>​</a:t>
            </a:r>
          </a:p>
          <a:p>
            <a:pPr marL="742950" lvl="1" indent="-285750" fontAlgn="base">
              <a:lnSpc>
                <a:spcPct val="150000"/>
              </a:lnSpc>
              <a:buFont typeface="Arial" panose="020B0604020202020204" pitchFamily="34" charset="0"/>
              <a:buChar char="•"/>
            </a:pPr>
            <a:r>
              <a:rPr lang="en-US" i="0" u="none" strike="noStrike" dirty="0">
                <a:solidFill>
                  <a:srgbClr val="000000"/>
                </a:solidFill>
                <a:effectLst/>
                <a:latin typeface="Arial" panose="020B0604020202020204" pitchFamily="34" charset="0"/>
                <a:cs typeface="Arial" panose="020B0604020202020204" pitchFamily="34" charset="0"/>
              </a:rPr>
              <a:t>80 object categories</a:t>
            </a:r>
            <a:r>
              <a:rPr lang="en-US" i="0" dirty="0">
                <a:solidFill>
                  <a:srgbClr val="000000"/>
                </a:solidFill>
                <a:effectLst/>
                <a:latin typeface="Arial" panose="020B0604020202020204" pitchFamily="34" charset="0"/>
                <a:cs typeface="Arial" panose="020B0604020202020204" pitchFamily="34" charset="0"/>
              </a:rPr>
              <a:t>​</a:t>
            </a:r>
          </a:p>
          <a:p>
            <a:pPr marL="742950" lvl="1" indent="-285750" fontAlgn="base">
              <a:lnSpc>
                <a:spcPct val="150000"/>
              </a:lnSpc>
              <a:buFont typeface="Arial" panose="020B0604020202020204" pitchFamily="34" charset="0"/>
              <a:buChar char="•"/>
            </a:pPr>
            <a:r>
              <a:rPr lang="en-US" i="0" u="none" strike="noStrike" dirty="0">
                <a:solidFill>
                  <a:srgbClr val="000000"/>
                </a:solidFill>
                <a:effectLst/>
                <a:latin typeface="Arial" panose="020B0604020202020204" pitchFamily="34" charset="0"/>
                <a:cs typeface="Arial" panose="020B0604020202020204" pitchFamily="34" charset="0"/>
              </a:rPr>
              <a:t>91 stuff categories</a:t>
            </a:r>
            <a:r>
              <a:rPr lang="en-US" i="0" dirty="0">
                <a:solidFill>
                  <a:srgbClr val="000000"/>
                </a:solidFill>
                <a:effectLst/>
                <a:latin typeface="Arial" panose="020B0604020202020204" pitchFamily="34" charset="0"/>
                <a:cs typeface="Arial" panose="020B0604020202020204" pitchFamily="34" charset="0"/>
              </a:rPr>
              <a:t>​</a:t>
            </a:r>
          </a:p>
          <a:p>
            <a:pPr marL="742950" lvl="1" indent="-285750" fontAlgn="base">
              <a:lnSpc>
                <a:spcPct val="150000"/>
              </a:lnSpc>
              <a:buFont typeface="Arial" panose="020B0604020202020204" pitchFamily="34" charset="0"/>
              <a:buChar char="•"/>
            </a:pPr>
            <a:r>
              <a:rPr lang="en-US" i="0" u="none" strike="noStrike" dirty="0">
                <a:solidFill>
                  <a:srgbClr val="000000"/>
                </a:solidFill>
                <a:effectLst/>
                <a:latin typeface="Arial" panose="020B0604020202020204" pitchFamily="34" charset="0"/>
                <a:cs typeface="Arial" panose="020B0604020202020204" pitchFamily="34" charset="0"/>
              </a:rPr>
              <a:t>5 captions per image</a:t>
            </a:r>
            <a:r>
              <a:rPr lang="en-US" i="0" dirty="0">
                <a:solidFill>
                  <a:srgbClr val="000000"/>
                </a:solidFill>
                <a:effectLst/>
                <a:latin typeface="Arial" panose="020B0604020202020204" pitchFamily="34" charset="0"/>
                <a:cs typeface="Arial" panose="020B0604020202020204" pitchFamily="34" charset="0"/>
              </a:rPr>
              <a:t>​</a:t>
            </a:r>
          </a:p>
          <a:p>
            <a:pPr marL="742950" lvl="1" indent="-285750" fontAlgn="base">
              <a:lnSpc>
                <a:spcPct val="150000"/>
              </a:lnSpc>
              <a:buFont typeface="Arial" panose="020B0604020202020204" pitchFamily="34" charset="0"/>
              <a:buChar char="•"/>
            </a:pPr>
            <a:r>
              <a:rPr lang="en-US" i="0" u="none" strike="noStrike" dirty="0">
                <a:solidFill>
                  <a:srgbClr val="000000"/>
                </a:solidFill>
                <a:effectLst/>
                <a:latin typeface="Arial" panose="020B0604020202020204" pitchFamily="34" charset="0"/>
                <a:cs typeface="Arial" panose="020B0604020202020204" pitchFamily="34" charset="0"/>
              </a:rPr>
              <a:t>250,000 people with key points</a:t>
            </a:r>
          </a:p>
        </p:txBody>
      </p:sp>
    </p:spTree>
    <p:extLst>
      <p:ext uri="{BB962C8B-B14F-4D97-AF65-F5344CB8AC3E}">
        <p14:creationId xmlns:p14="http://schemas.microsoft.com/office/powerpoint/2010/main" val="120811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est 49+ Gartner PowerPoint Background on HipWallpaper | Awsome PowerPoint  Backgrounds, Awesome PowerPoint Backgrounds and Tablet PowerPoint Background">
            <a:extLst>
              <a:ext uri="{FF2B5EF4-FFF2-40B4-BE49-F238E27FC236}">
                <a16:creationId xmlns:a16="http://schemas.microsoft.com/office/drawing/2014/main" id="{C3A08E50-0C48-4FDE-99D4-4BAEEF31F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6A41CB-9B0D-4365-8D3D-DC801F19F8C1}"/>
              </a:ext>
            </a:extLst>
          </p:cNvPr>
          <p:cNvSpPr txBox="1"/>
          <p:nvPr/>
        </p:nvSpPr>
        <p:spPr>
          <a:xfrm>
            <a:off x="621410" y="1256719"/>
            <a:ext cx="6924675" cy="5724644"/>
          </a:xfrm>
          <a:prstGeom prst="rect">
            <a:avLst/>
          </a:prstGeom>
          <a:noFill/>
        </p:spPr>
        <p:txBody>
          <a:bodyPr wrap="square" rtlCol="0">
            <a:spAutoFit/>
          </a:bodyPr>
          <a:lstStyle/>
          <a:p>
            <a:pPr algn="ctr"/>
            <a:endParaRPr lang="en-US" sz="1600" i="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i="0" dirty="0">
                <a:effectLst/>
                <a:latin typeface="Arial" panose="020B0604020202020204" pitchFamily="34" charset="0"/>
                <a:cs typeface="Arial" panose="020B0604020202020204" pitchFamily="34" charset="0"/>
              </a:rPr>
              <a:t>Deep Learning is a subfield of machine learning concerned with algorithms inspired by the structure and function of the brain called artificial neural networks. </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i="0" dirty="0">
                <a:solidFill>
                  <a:srgbClr val="111111"/>
                </a:solidFill>
                <a:effectLst/>
                <a:latin typeface="Arial" panose="020B0604020202020204" pitchFamily="34" charset="0"/>
                <a:cs typeface="Arial" panose="020B0604020202020204" pitchFamily="34" charset="0"/>
              </a:rPr>
              <a:t>The neural network needs to learn all the time to solve tasks in a more qualified manner or even to use various methods to provide a better result. </a:t>
            </a:r>
          </a:p>
          <a:p>
            <a:pPr marL="342900" indent="-342900">
              <a:buFont typeface="Arial" panose="020B0604020202020204" pitchFamily="34" charset="0"/>
              <a:buChar char="•"/>
            </a:pPr>
            <a:endParaRPr lang="en-US" sz="2000" i="0" dirty="0">
              <a:solidFill>
                <a:srgbClr val="11111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i="0" dirty="0">
                <a:solidFill>
                  <a:srgbClr val="111111"/>
                </a:solidFill>
                <a:effectLst/>
                <a:latin typeface="Arial" panose="020B0604020202020204" pitchFamily="34" charset="0"/>
                <a:cs typeface="Arial" panose="020B0604020202020204" pitchFamily="34" charset="0"/>
              </a:rPr>
              <a:t>When it gets new information in the system, it learns how to act accordingly to a new situation. Learning becomes deeper when tasks you solve get harder.</a:t>
            </a:r>
          </a:p>
          <a:p>
            <a:pPr marL="342900" indent="-342900">
              <a:buFont typeface="Arial" panose="020B0604020202020204" pitchFamily="34" charset="0"/>
              <a:buChar char="•"/>
            </a:pPr>
            <a:endParaRPr lang="en-US" sz="2000" dirty="0">
              <a:solidFill>
                <a:srgbClr val="11111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i="0" dirty="0">
                <a:solidFill>
                  <a:srgbClr val="111111"/>
                </a:solidFill>
                <a:effectLst/>
                <a:latin typeface="Arial" panose="020B0604020202020204" pitchFamily="34" charset="0"/>
                <a:cs typeface="Arial" panose="020B0604020202020204" pitchFamily="34" charset="0"/>
              </a:rPr>
              <a:t>Deep neural network represents the type of machine learning when the system uses many layers of nodes to derive high-level functions from input information</a:t>
            </a:r>
            <a:r>
              <a:rPr lang="en-US" sz="1600" i="0" dirty="0">
                <a:solidFill>
                  <a:srgbClr val="111111"/>
                </a:solidFill>
                <a:effectLst/>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p>
          <a:p>
            <a:endParaRPr lang="en-IN" sz="1600" dirty="0">
              <a:latin typeface="Arial" panose="020B0604020202020204" pitchFamily="34" charset="0"/>
              <a:cs typeface="Arial" panose="020B0604020202020204" pitchFamily="34" charset="0"/>
            </a:endParaRPr>
          </a:p>
          <a:p>
            <a:endParaRPr lang="en-IN" dirty="0"/>
          </a:p>
        </p:txBody>
      </p:sp>
      <p:sp>
        <p:nvSpPr>
          <p:cNvPr id="5" name="TextBox 4">
            <a:extLst>
              <a:ext uri="{FF2B5EF4-FFF2-40B4-BE49-F238E27FC236}">
                <a16:creationId xmlns:a16="http://schemas.microsoft.com/office/drawing/2014/main" id="{00DA3CEA-1CC0-44A3-8FA6-A49BC5EDD5B9}"/>
              </a:ext>
            </a:extLst>
          </p:cNvPr>
          <p:cNvSpPr txBox="1"/>
          <p:nvPr/>
        </p:nvSpPr>
        <p:spPr>
          <a:xfrm>
            <a:off x="0" y="179753"/>
            <a:ext cx="8543926" cy="1200329"/>
          </a:xfrm>
          <a:prstGeom prst="rect">
            <a:avLst/>
          </a:prstGeom>
          <a:noFill/>
        </p:spPr>
        <p:txBody>
          <a:bodyPr wrap="square" rtlCol="0">
            <a:spAutoFit/>
          </a:bodyPr>
          <a:lstStyle/>
          <a:p>
            <a:r>
              <a:rPr lang="en-US" sz="5400" dirty="0">
                <a:latin typeface="Algerian" panose="04020705040A02060702" pitchFamily="82" charset="0"/>
              </a:rPr>
              <a:t>  Deep NEURAL NETWORK</a:t>
            </a:r>
          </a:p>
          <a:p>
            <a:endParaRPr lang="en-IN" dirty="0"/>
          </a:p>
        </p:txBody>
      </p:sp>
    </p:spTree>
    <p:extLst>
      <p:ext uri="{BB962C8B-B14F-4D97-AF65-F5344CB8AC3E}">
        <p14:creationId xmlns:p14="http://schemas.microsoft.com/office/powerpoint/2010/main" val="3813709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1128</Words>
  <Application>Microsoft Office PowerPoint</Application>
  <PresentationFormat>Widescreen</PresentationFormat>
  <Paragraphs>132</Paragraphs>
  <Slides>16</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Algerian</vt:lpstr>
      <vt:lpstr>Arial</vt:lpstr>
      <vt:lpstr>Arial Black</vt:lpstr>
      <vt:lpstr>Calibri</vt:lpstr>
      <vt:lpstr>Calibri Light</vt:lpstr>
      <vt:lpstr>Georgia</vt:lpstr>
      <vt:lpstr>Helvetica Neue</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Jayesh Janyani</dc:creator>
  <cp:lastModifiedBy>hp</cp:lastModifiedBy>
  <cp:revision>67</cp:revision>
  <dcterms:created xsi:type="dcterms:W3CDTF">2020-12-30T13:42:47Z</dcterms:created>
  <dcterms:modified xsi:type="dcterms:W3CDTF">2020-12-31T17:29:07Z</dcterms:modified>
</cp:coreProperties>
</file>